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cat>
            <c:strRef>
              <c:f>Лист1!$A$2:$A$4</c:f>
              <c:strCache>
                <c:ptCount val="3"/>
                <c:pt idx="0">
                  <c:v>стекло</c:v>
                </c:pt>
                <c:pt idx="1">
                  <c:v>Бумажные отходы</c:v>
                </c:pt>
                <c:pt idx="2">
                  <c:v>пластиковые</c:v>
                </c:pt>
              </c:strCache>
            </c:strRef>
          </c:cat>
          <c:val>
            <c:numRef>
              <c:f>Лист1!$B$2:$B$4</c:f>
              <c:numCache>
                <c:formatCode>General</c:formatCode>
                <c:ptCount val="3"/>
              </c:numCache>
            </c:numRef>
          </c:val>
        </c:ser>
        <c:ser>
          <c:idx val="1"/>
          <c:order val="1"/>
          <c:cat>
            <c:strRef>
              <c:f>Лист1!$A$2:$A$4</c:f>
              <c:strCache>
                <c:ptCount val="3"/>
                <c:pt idx="0">
                  <c:v>стекло</c:v>
                </c:pt>
                <c:pt idx="1">
                  <c:v>Бумажные отходы</c:v>
                </c:pt>
                <c:pt idx="2">
                  <c:v>пластиковые</c:v>
                </c:pt>
              </c:strCache>
            </c:strRef>
          </c:cat>
          <c:val>
            <c:numRef>
              <c:f>Лист1!$C$2:$C$4</c:f>
              <c:numCache>
                <c:formatCode>0%</c:formatCode>
                <c:ptCount val="3"/>
                <c:pt idx="0">
                  <c:v>0</c:v>
                </c:pt>
                <c:pt idx="1">
                  <c:v>4.000000000000007E-2</c:v>
                </c:pt>
                <c:pt idx="2">
                  <c:v>2.0000000000000035E-2</c:v>
                </c:pt>
              </c:numCache>
            </c:numRef>
          </c:val>
        </c:ser>
        <c:shape val="box"/>
        <c:axId val="95831936"/>
        <c:axId val="102741888"/>
        <c:axId val="0"/>
      </c:bar3DChart>
      <c:catAx>
        <c:axId val="95831936"/>
        <c:scaling>
          <c:orientation val="minMax"/>
        </c:scaling>
        <c:axPos val="b"/>
        <c:tickLblPos val="nextTo"/>
        <c:crossAx val="102741888"/>
        <c:crosses val="autoZero"/>
        <c:auto val="1"/>
        <c:lblAlgn val="ctr"/>
        <c:lblOffset val="100"/>
      </c:catAx>
      <c:valAx>
        <c:axId val="102741888"/>
        <c:scaling>
          <c:orientation val="minMax"/>
        </c:scaling>
        <c:axPos val="l"/>
        <c:majorGridlines/>
        <c:numFmt formatCode="General" sourceLinked="1"/>
        <c:tickLblPos val="nextTo"/>
        <c:crossAx val="95831936"/>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B2436D-60CB-41DB-A660-83BF0B7A9C8A}" type="datetimeFigureOut">
              <a:rPr lang="ru-RU" smtClean="0"/>
              <a:t>19.03.2022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B2436D-60CB-41DB-A660-83BF0B7A9C8A}" type="datetimeFigureOut">
              <a:rPr lang="ru-RU" smtClean="0"/>
              <a:t>19.03.2022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B2436D-60CB-41DB-A660-83BF0B7A9C8A}" type="datetimeFigureOut">
              <a:rPr lang="ru-RU" smtClean="0"/>
              <a:t>19.03.2022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B2436D-60CB-41DB-A660-83BF0B7A9C8A}" type="datetimeFigureOut">
              <a:rPr lang="ru-RU" smtClean="0"/>
              <a:t>19.03.2022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B2436D-60CB-41DB-A660-83BF0B7A9C8A}" type="datetimeFigureOut">
              <a:rPr lang="ru-RU" smtClean="0"/>
              <a:t>19.03.2022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B2436D-60CB-41DB-A660-83BF0B7A9C8A}" type="datetimeFigureOut">
              <a:rPr lang="ru-RU" smtClean="0"/>
              <a:t>19.03.2022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B2436D-60CB-41DB-A660-83BF0B7A9C8A}" type="datetimeFigureOut">
              <a:rPr lang="ru-RU" smtClean="0"/>
              <a:t>19.03.2022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B2436D-60CB-41DB-A660-83BF0B7A9C8A}" type="datetimeFigureOut">
              <a:rPr lang="ru-RU" smtClean="0"/>
              <a:t>19.03.2022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B2436D-60CB-41DB-A660-83BF0B7A9C8A}" type="datetimeFigureOut">
              <a:rPr lang="ru-RU" smtClean="0"/>
              <a:t>19.03.2022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B2436D-60CB-41DB-A660-83BF0B7A9C8A}" type="datetimeFigureOut">
              <a:rPr lang="ru-RU" smtClean="0"/>
              <a:t>19.03.2022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B2436D-60CB-41DB-A660-83BF0B7A9C8A}" type="datetimeFigureOut">
              <a:rPr lang="ru-RU" smtClean="0"/>
              <a:t>19.03.2022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24EBF6-D5FE-4530-8FAC-C25C1565920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2436D-60CB-41DB-A660-83BF0B7A9C8A}" type="datetimeFigureOut">
              <a:rPr lang="ru-RU" smtClean="0"/>
              <a:t>19.03.2022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4EBF6-D5FE-4530-8FAC-C25C1565920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214422"/>
            <a:ext cx="7772400" cy="1470025"/>
          </a:xfrm>
        </p:spPr>
        <p:txBody>
          <a:bodyPr>
            <a:normAutofit fontScale="90000"/>
          </a:bodyPr>
          <a:lstStyle/>
          <a:p>
            <a:r>
              <a:rPr lang="ru-RU" dirty="0" smtClean="0">
                <a:solidFill>
                  <a:srgbClr val="FFC000"/>
                </a:solidFill>
                <a:latin typeface="Arial Black" pitchFamily="34" charset="0"/>
              </a:rPr>
              <a:t>Исследовательская работа</a:t>
            </a:r>
            <a:br>
              <a:rPr lang="ru-RU" dirty="0" smtClean="0">
                <a:solidFill>
                  <a:srgbClr val="FFC000"/>
                </a:solidFill>
                <a:latin typeface="Arial Black" pitchFamily="34" charset="0"/>
              </a:rPr>
            </a:br>
            <a:r>
              <a:rPr lang="ru-RU" dirty="0">
                <a:solidFill>
                  <a:srgbClr val="002060"/>
                </a:solidFill>
                <a:latin typeface="Arial Black" pitchFamily="34" charset="0"/>
              </a:rPr>
              <a:t>«Вторая жизнь бросового материала».</a:t>
            </a:r>
            <a:r>
              <a:rPr lang="ru-RU" dirty="0">
                <a:solidFill>
                  <a:srgbClr val="FFC000"/>
                </a:solidFill>
                <a:latin typeface="Arial Black" pitchFamily="34" charset="0"/>
              </a:rPr>
              <a:t/>
            </a:r>
            <a:br>
              <a:rPr lang="ru-RU" dirty="0">
                <a:solidFill>
                  <a:srgbClr val="FFC000"/>
                </a:solidFill>
                <a:latin typeface="Arial Black" pitchFamily="34" charset="0"/>
              </a:rPr>
            </a:br>
            <a:endParaRPr lang="ru-RU" dirty="0">
              <a:solidFill>
                <a:srgbClr val="FFC000"/>
              </a:solidFill>
              <a:latin typeface="Arial Black" pitchFamily="34" charset="0"/>
            </a:endParaRPr>
          </a:p>
        </p:txBody>
      </p:sp>
      <p:sp>
        <p:nvSpPr>
          <p:cNvPr id="3" name="Подзаголовок 2"/>
          <p:cNvSpPr>
            <a:spLocks noGrp="1"/>
          </p:cNvSpPr>
          <p:nvPr>
            <p:ph type="subTitle" idx="1"/>
          </p:nvPr>
        </p:nvSpPr>
        <p:spPr/>
        <p:txBody>
          <a:bodyPr>
            <a:normAutofit fontScale="92500" lnSpcReduction="20000"/>
          </a:bodyPr>
          <a:lstStyle/>
          <a:p>
            <a:pPr algn="l"/>
            <a:r>
              <a:rPr lang="ru-RU" dirty="0" smtClean="0">
                <a:solidFill>
                  <a:srgbClr val="002060"/>
                </a:solidFill>
              </a:rPr>
              <a:t>Автор: </a:t>
            </a:r>
            <a:r>
              <a:rPr lang="ru-RU" dirty="0" err="1" smtClean="0">
                <a:solidFill>
                  <a:srgbClr val="002060"/>
                </a:solidFill>
              </a:rPr>
              <a:t>Орынбек</a:t>
            </a:r>
            <a:r>
              <a:rPr lang="ru-RU" dirty="0" smtClean="0">
                <a:solidFill>
                  <a:srgbClr val="002060"/>
                </a:solidFill>
              </a:rPr>
              <a:t> </a:t>
            </a:r>
            <a:r>
              <a:rPr lang="ru-RU" dirty="0" err="1" smtClean="0">
                <a:solidFill>
                  <a:srgbClr val="002060"/>
                </a:solidFill>
              </a:rPr>
              <a:t>Салимжан</a:t>
            </a:r>
            <a:r>
              <a:rPr lang="ru-RU" dirty="0" smtClean="0">
                <a:solidFill>
                  <a:srgbClr val="002060"/>
                </a:solidFill>
              </a:rPr>
              <a:t> Маратович ученик 8 «А» класса</a:t>
            </a:r>
          </a:p>
          <a:p>
            <a:pPr algn="l"/>
            <a:r>
              <a:rPr lang="ru-RU" err="1" smtClean="0">
                <a:solidFill>
                  <a:srgbClr val="002060"/>
                </a:solidFill>
              </a:rPr>
              <a:t>Руководитель</a:t>
            </a:r>
            <a:r>
              <a:rPr lang="ru-RU" smtClean="0">
                <a:solidFill>
                  <a:srgbClr val="002060"/>
                </a:solidFill>
              </a:rPr>
              <a:t>: Буранбаева</a:t>
            </a:r>
            <a:r>
              <a:rPr lang="ru-RU" dirty="0" smtClean="0">
                <a:solidFill>
                  <a:srgbClr val="002060"/>
                </a:solidFill>
              </a:rPr>
              <a:t> Ж.Ж. учитель художественного труда.</a:t>
            </a:r>
          </a:p>
          <a:p>
            <a:endParaRPr lang="ru-RU"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70C0"/>
                </a:solidFill>
              </a:rPr>
              <a:t>Эксперимент </a:t>
            </a:r>
            <a:r>
              <a:rPr lang="ru-RU" b="1" dirty="0" smtClean="0">
                <a:solidFill>
                  <a:srgbClr val="0070C0"/>
                </a:solidFill>
              </a:rPr>
              <a:t>с бросовым материалом</a:t>
            </a:r>
            <a:r>
              <a:rPr lang="ru-RU" dirty="0">
                <a:solidFill>
                  <a:srgbClr val="0070C0"/>
                </a:solidFill>
              </a:rPr>
              <a:t/>
            </a:r>
            <a:br>
              <a:rPr lang="ru-RU" dirty="0">
                <a:solidFill>
                  <a:srgbClr val="0070C0"/>
                </a:solidFill>
              </a:rPr>
            </a:br>
            <a:endParaRPr lang="ru-RU" dirty="0">
              <a:solidFill>
                <a:srgbClr val="0070C0"/>
              </a:solidFill>
            </a:endParaRPr>
          </a:p>
        </p:txBody>
      </p:sp>
      <p:graphicFrame>
        <p:nvGraphicFramePr>
          <p:cNvPr id="4" name="Таблица 3"/>
          <p:cNvGraphicFramePr>
            <a:graphicFrameLocks noGrp="1"/>
          </p:cNvGraphicFramePr>
          <p:nvPr/>
        </p:nvGraphicFramePr>
        <p:xfrm>
          <a:off x="357158" y="1357298"/>
          <a:ext cx="4554855" cy="1308100"/>
        </p:xfrm>
        <a:graphic>
          <a:graphicData uri="http://schemas.openxmlformats.org/drawingml/2006/table">
            <a:tbl>
              <a:tblPr/>
              <a:tblGrid>
                <a:gridCol w="2499995"/>
                <a:gridCol w="2054860"/>
              </a:tblGrid>
              <a:tr h="347980">
                <a:tc>
                  <a:txBody>
                    <a:bodyPr/>
                    <a:lstStyle/>
                    <a:p>
                      <a:pPr algn="ctr">
                        <a:lnSpc>
                          <a:spcPct val="150000"/>
                        </a:lnSpc>
                        <a:spcAft>
                          <a:spcPts val="750"/>
                        </a:spcAft>
                      </a:pPr>
                      <a:r>
                        <a:rPr lang="ru-RU" sz="1400" b="1">
                          <a:latin typeface="Times New Roman"/>
                          <a:ea typeface="Times New Roman"/>
                          <a:cs typeface="Times New Roman"/>
                        </a:rPr>
                        <a:t>Виды отходов</a:t>
                      </a:r>
                      <a:endParaRPr lang="ru-RU" sz="1100">
                        <a:latin typeface="Calibri"/>
                        <a:ea typeface="Times New Roman"/>
                        <a:cs typeface="Times New Roman"/>
                      </a:endParaRPr>
                    </a:p>
                  </a:txBody>
                  <a:tcPr marL="73025"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750"/>
                        </a:spcAft>
                      </a:pPr>
                      <a:r>
                        <a:rPr lang="ru-RU" sz="1400" b="1">
                          <a:latin typeface="Times New Roman"/>
                          <a:ea typeface="Times New Roman"/>
                          <a:cs typeface="Times New Roman"/>
                        </a:rPr>
                        <a:t>Результаты сбора (кг)</a:t>
                      </a:r>
                      <a:endParaRPr lang="ru-RU" sz="1100">
                        <a:latin typeface="Calibri"/>
                        <a:ea typeface="Times New Roman"/>
                        <a:cs typeface="Times New Roma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1930">
                <a:tc>
                  <a:txBody>
                    <a:bodyPr/>
                    <a:lstStyle/>
                    <a:p>
                      <a:pPr algn="just">
                        <a:lnSpc>
                          <a:spcPct val="150000"/>
                        </a:lnSpc>
                        <a:spcAft>
                          <a:spcPts val="750"/>
                        </a:spcAft>
                      </a:pPr>
                      <a:r>
                        <a:rPr lang="ru-RU" sz="1400">
                          <a:latin typeface="Times New Roman"/>
                          <a:ea typeface="Times New Roman"/>
                          <a:cs typeface="Times New Roman"/>
                        </a:rPr>
                        <a:t>Стекло</a:t>
                      </a:r>
                      <a:endParaRPr lang="ru-RU" sz="1100">
                        <a:latin typeface="Calibri"/>
                        <a:ea typeface="Times New Roman"/>
                        <a:cs typeface="Times New Roman"/>
                      </a:endParaRPr>
                    </a:p>
                  </a:txBody>
                  <a:tcPr marL="73025"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750"/>
                        </a:spcAft>
                      </a:pPr>
                      <a:r>
                        <a:rPr lang="ru-RU" sz="1400">
                          <a:latin typeface="Times New Roman"/>
                          <a:ea typeface="Times New Roman"/>
                          <a:cs typeface="Times New Roman"/>
                        </a:rPr>
                        <a:t>0 кг</a:t>
                      </a:r>
                      <a:endParaRPr lang="ru-RU" sz="1100">
                        <a:latin typeface="Calibri"/>
                        <a:ea typeface="Times New Roman"/>
                        <a:cs typeface="Times New Roma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485">
                <a:tc>
                  <a:txBody>
                    <a:bodyPr/>
                    <a:lstStyle/>
                    <a:p>
                      <a:pPr algn="just">
                        <a:lnSpc>
                          <a:spcPct val="150000"/>
                        </a:lnSpc>
                        <a:spcAft>
                          <a:spcPts val="750"/>
                        </a:spcAft>
                      </a:pPr>
                      <a:r>
                        <a:rPr lang="ru-RU" sz="1400">
                          <a:latin typeface="Times New Roman"/>
                          <a:ea typeface="Times New Roman"/>
                          <a:cs typeface="Times New Roman"/>
                        </a:rPr>
                        <a:t>Бумажные отходы</a:t>
                      </a:r>
                      <a:endParaRPr lang="ru-RU" sz="1100">
                        <a:latin typeface="Calibri"/>
                        <a:ea typeface="Times New Roman"/>
                        <a:cs typeface="Times New Roman"/>
                      </a:endParaRPr>
                    </a:p>
                  </a:txBody>
                  <a:tcPr marL="73025"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750"/>
                        </a:spcAft>
                      </a:pPr>
                      <a:r>
                        <a:rPr lang="ru-RU" sz="1400">
                          <a:latin typeface="Times New Roman"/>
                          <a:ea typeface="Times New Roman"/>
                          <a:cs typeface="Times New Roman"/>
                        </a:rPr>
                        <a:t>4 кг</a:t>
                      </a:r>
                      <a:endParaRPr lang="ru-RU" sz="1100">
                        <a:latin typeface="Calibri"/>
                        <a:ea typeface="Times New Roman"/>
                        <a:cs typeface="Times New Roma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485">
                <a:tc>
                  <a:txBody>
                    <a:bodyPr/>
                    <a:lstStyle/>
                    <a:p>
                      <a:pPr algn="just">
                        <a:lnSpc>
                          <a:spcPct val="150000"/>
                        </a:lnSpc>
                        <a:spcAft>
                          <a:spcPts val="750"/>
                        </a:spcAft>
                      </a:pPr>
                      <a:r>
                        <a:rPr lang="ru-RU" sz="1400">
                          <a:latin typeface="Times New Roman"/>
                          <a:ea typeface="Times New Roman"/>
                          <a:cs typeface="Times New Roman"/>
                        </a:rPr>
                        <a:t>Пластмассовая упаковка</a:t>
                      </a:r>
                      <a:endParaRPr lang="ru-RU" sz="1100">
                        <a:latin typeface="Calibri"/>
                        <a:ea typeface="Times New Roman"/>
                        <a:cs typeface="Times New Roman"/>
                      </a:endParaRPr>
                    </a:p>
                  </a:txBody>
                  <a:tcPr marL="73025"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750"/>
                        </a:spcAft>
                      </a:pPr>
                      <a:r>
                        <a:rPr lang="ru-RU" sz="1400" dirty="0">
                          <a:latin typeface="Times New Roman"/>
                          <a:ea typeface="Times New Roman"/>
                          <a:cs typeface="Times New Roman"/>
                        </a:rPr>
                        <a:t>2 кг</a:t>
                      </a:r>
                      <a:endParaRPr lang="ru-RU" sz="1100" dirty="0">
                        <a:latin typeface="Calibri"/>
                        <a:ea typeface="Times New Roman"/>
                        <a:cs typeface="Times New Roman"/>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Диаграмма 4"/>
          <p:cNvGraphicFramePr/>
          <p:nvPr/>
        </p:nvGraphicFramePr>
        <p:xfrm>
          <a:off x="285720" y="3143248"/>
          <a:ext cx="4572000" cy="1628775"/>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428596" y="4643446"/>
            <a:ext cx="4786346" cy="192882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5" name="Rectangle 1"/>
          <p:cNvSpPr>
            <a:spLocks noChangeArrowheads="1"/>
          </p:cNvSpPr>
          <p:nvPr/>
        </p:nvSpPr>
        <p:spPr bwMode="auto">
          <a:xfrm>
            <a:off x="1000100" y="4786322"/>
            <a:ext cx="357186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Произведя расчеты,  пришел  к следующему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выводу</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бы каждый год сдавали бумагу на макулатуру, или  давали вторую жизнь, например, изготавливали различные предметы нужные в быту, то столько бы мусора не было, а мусор это и есть бросовые материалы.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70C0"/>
                </a:solidFill>
              </a:rPr>
              <a:t>Подделки с бросового материала</a:t>
            </a:r>
            <a:endParaRPr lang="ru-RU" dirty="0">
              <a:solidFill>
                <a:srgbClr val="0070C0"/>
              </a:solidFill>
            </a:endParaRPr>
          </a:p>
        </p:txBody>
      </p:sp>
      <p:pic>
        <p:nvPicPr>
          <p:cNvPr id="4" name="Содержимое 3" descr="C:\Users\User\Desktop\Новая папка (7)\IMG-20220318-WA0092.jpg"/>
          <p:cNvPicPr>
            <a:picLocks noGrp="1"/>
          </p:cNvPicPr>
          <p:nvPr>
            <p:ph idx="1"/>
          </p:nvPr>
        </p:nvPicPr>
        <p:blipFill>
          <a:blip r:embed="rId2" cstate="print"/>
          <a:srcRect/>
          <a:stretch>
            <a:fillRect/>
          </a:stretch>
        </p:blipFill>
        <p:spPr bwMode="auto">
          <a:xfrm>
            <a:off x="428596" y="1285860"/>
            <a:ext cx="2053244" cy="2186247"/>
          </a:xfrm>
          <a:prstGeom prst="rect">
            <a:avLst/>
          </a:prstGeom>
          <a:noFill/>
          <a:ln w="9525">
            <a:noFill/>
            <a:miter lim="800000"/>
            <a:headEnd/>
            <a:tailEnd/>
          </a:ln>
        </p:spPr>
      </p:pic>
      <p:pic>
        <p:nvPicPr>
          <p:cNvPr id="5" name="Рисунок 4" descr="C:\Users\User\Desktop\Новая папка (7)\IMG-20220318-WA0093.jpg"/>
          <p:cNvPicPr/>
          <p:nvPr/>
        </p:nvPicPr>
        <p:blipFill>
          <a:blip r:embed="rId3" cstate="print"/>
          <a:srcRect/>
          <a:stretch>
            <a:fillRect/>
          </a:stretch>
        </p:blipFill>
        <p:spPr bwMode="auto">
          <a:xfrm>
            <a:off x="2928926" y="1285860"/>
            <a:ext cx="2162175" cy="2188369"/>
          </a:xfrm>
          <a:prstGeom prst="rect">
            <a:avLst/>
          </a:prstGeom>
          <a:noFill/>
          <a:ln w="9525">
            <a:noFill/>
            <a:miter lim="800000"/>
            <a:headEnd/>
            <a:tailEnd/>
          </a:ln>
        </p:spPr>
      </p:pic>
      <p:pic>
        <p:nvPicPr>
          <p:cNvPr id="6" name="Рисунок 5" descr="C:\Users\User\Desktop\Новая папка (7)\IMG-20220318-WA0099.jpg"/>
          <p:cNvPicPr/>
          <p:nvPr/>
        </p:nvPicPr>
        <p:blipFill>
          <a:blip r:embed="rId4" cstate="print"/>
          <a:srcRect/>
          <a:stretch>
            <a:fillRect/>
          </a:stretch>
        </p:blipFill>
        <p:spPr bwMode="auto">
          <a:xfrm>
            <a:off x="5715008" y="1285860"/>
            <a:ext cx="2072090" cy="2071702"/>
          </a:xfrm>
          <a:prstGeom prst="rect">
            <a:avLst/>
          </a:prstGeom>
          <a:noFill/>
          <a:ln w="9525">
            <a:noFill/>
            <a:miter lim="800000"/>
            <a:headEnd/>
            <a:tailEnd/>
          </a:ln>
        </p:spPr>
      </p:pic>
      <p:pic>
        <p:nvPicPr>
          <p:cNvPr id="7" name="Рисунок 6" descr="C:\Users\User\Desktop\Новая папка (7)\IMG-20220318-WA0101.jpg"/>
          <p:cNvPicPr/>
          <p:nvPr/>
        </p:nvPicPr>
        <p:blipFill>
          <a:blip r:embed="rId5" cstate="print"/>
          <a:srcRect/>
          <a:stretch>
            <a:fillRect/>
          </a:stretch>
        </p:blipFill>
        <p:spPr bwMode="auto">
          <a:xfrm>
            <a:off x="357159" y="3714752"/>
            <a:ext cx="2143140" cy="2140744"/>
          </a:xfrm>
          <a:prstGeom prst="rect">
            <a:avLst/>
          </a:prstGeom>
          <a:noFill/>
          <a:ln w="9525">
            <a:noFill/>
            <a:miter lim="800000"/>
            <a:headEnd/>
            <a:tailEnd/>
          </a:ln>
        </p:spPr>
      </p:pic>
      <p:pic>
        <p:nvPicPr>
          <p:cNvPr id="8" name="Рисунок 7" descr="C:\Users\User\Desktop\Новая папка (7)\IMG-20220318-WA0110.jpg"/>
          <p:cNvPicPr/>
          <p:nvPr/>
        </p:nvPicPr>
        <p:blipFill>
          <a:blip r:embed="rId6" cstate="print"/>
          <a:srcRect/>
          <a:stretch>
            <a:fillRect/>
          </a:stretch>
        </p:blipFill>
        <p:spPr bwMode="auto">
          <a:xfrm>
            <a:off x="2786050" y="3786190"/>
            <a:ext cx="2257425" cy="2140744"/>
          </a:xfrm>
          <a:prstGeom prst="rect">
            <a:avLst/>
          </a:prstGeom>
          <a:noFill/>
          <a:ln w="9525">
            <a:noFill/>
            <a:miter lim="800000"/>
            <a:headEnd/>
            <a:tailEnd/>
          </a:ln>
        </p:spPr>
      </p:pic>
      <p:pic>
        <p:nvPicPr>
          <p:cNvPr id="9" name="Рисунок 8" descr="C:\Users\User\Desktop\Новая папка (7)\IMG-20220318-WA0114.jpg"/>
          <p:cNvPicPr/>
          <p:nvPr/>
        </p:nvPicPr>
        <p:blipFill>
          <a:blip r:embed="rId7"/>
          <a:srcRect/>
          <a:stretch>
            <a:fillRect/>
          </a:stretch>
        </p:blipFill>
        <p:spPr bwMode="auto">
          <a:xfrm flipH="1">
            <a:off x="5643570" y="3929066"/>
            <a:ext cx="2190750" cy="200739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Users\User\Desktop\Новая папка (7)\IMG-20220318-WA0116.jpg"/>
          <p:cNvPicPr>
            <a:picLocks noGrp="1"/>
          </p:cNvPicPr>
          <p:nvPr>
            <p:ph idx="1"/>
          </p:nvPr>
        </p:nvPicPr>
        <p:blipFill>
          <a:blip r:embed="rId2"/>
          <a:srcRect/>
          <a:stretch>
            <a:fillRect/>
          </a:stretch>
        </p:blipFill>
        <p:spPr bwMode="auto">
          <a:xfrm>
            <a:off x="285720" y="1500174"/>
            <a:ext cx="3394472" cy="4525963"/>
          </a:xfrm>
          <a:prstGeom prst="rect">
            <a:avLst/>
          </a:prstGeom>
          <a:noFill/>
          <a:ln w="9525">
            <a:noFill/>
            <a:miter lim="800000"/>
            <a:headEnd/>
            <a:tailEnd/>
          </a:ln>
        </p:spPr>
      </p:pic>
      <p:pic>
        <p:nvPicPr>
          <p:cNvPr id="5" name="Рисунок 4" descr="C:\Users\User\Desktop\Новая папка (7)\IMG-20220318-WA0105.jpg"/>
          <p:cNvPicPr/>
          <p:nvPr/>
        </p:nvPicPr>
        <p:blipFill>
          <a:blip r:embed="rId3" cstate="print"/>
          <a:srcRect/>
          <a:stretch>
            <a:fillRect/>
          </a:stretch>
        </p:blipFill>
        <p:spPr bwMode="auto">
          <a:xfrm>
            <a:off x="4857752" y="1500174"/>
            <a:ext cx="3429024" cy="435771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User\Desktop\Новая папка (7)\IMG-20220318-WA0091.jpg"/>
          <p:cNvPicPr/>
          <p:nvPr/>
        </p:nvPicPr>
        <p:blipFill>
          <a:blip r:embed="rId2"/>
          <a:srcRect/>
          <a:stretch>
            <a:fillRect/>
          </a:stretch>
        </p:blipFill>
        <p:spPr bwMode="auto">
          <a:xfrm>
            <a:off x="214282" y="571480"/>
            <a:ext cx="3714776" cy="3571900"/>
          </a:xfrm>
          <a:prstGeom prst="rect">
            <a:avLst/>
          </a:prstGeom>
          <a:noFill/>
          <a:ln w="9525">
            <a:noFill/>
            <a:miter lim="800000"/>
            <a:headEnd/>
            <a:tailEnd/>
          </a:ln>
        </p:spPr>
      </p:pic>
      <p:pic>
        <p:nvPicPr>
          <p:cNvPr id="5" name="Рисунок 4" descr="C:\Users\User\Desktop\Новая папка (7)\IMG-20220318-WA0090.jpg"/>
          <p:cNvPicPr/>
          <p:nvPr/>
        </p:nvPicPr>
        <p:blipFill>
          <a:blip r:embed="rId3" cstate="print"/>
          <a:srcRect/>
          <a:stretch>
            <a:fillRect/>
          </a:stretch>
        </p:blipFill>
        <p:spPr bwMode="auto">
          <a:xfrm>
            <a:off x="4857752" y="428604"/>
            <a:ext cx="3429024" cy="4214842"/>
          </a:xfrm>
          <a:prstGeom prst="rect">
            <a:avLst/>
          </a:prstGeom>
          <a:noFill/>
          <a:ln w="9525">
            <a:noFill/>
            <a:miter lim="800000"/>
            <a:headEnd/>
            <a:tailEnd/>
          </a:ln>
        </p:spPr>
      </p:pic>
      <p:sp>
        <p:nvSpPr>
          <p:cNvPr id="6" name="Прямоугольник 5"/>
          <p:cNvSpPr/>
          <p:nvPr/>
        </p:nvSpPr>
        <p:spPr>
          <a:xfrm>
            <a:off x="714348" y="5143512"/>
            <a:ext cx="6715172"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73" name="Rectangle 1"/>
          <p:cNvSpPr>
            <a:spLocks noChangeArrowheads="1"/>
          </p:cNvSpPr>
          <p:nvPr/>
        </p:nvSpPr>
        <p:spPr bwMode="auto">
          <a:xfrm>
            <a:off x="1214414" y="5572140"/>
            <a:ext cx="52863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Вывод: из бросового мусора можно изготовить отличные вещи в быту, которые всегда пригодятся.</a:t>
            </a:r>
            <a:endParaRPr kumimoji="0" lang="ru-RU" sz="1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B0F0"/>
                </a:solidFill>
              </a:rPr>
              <a:t>Классный час на тему: </a:t>
            </a:r>
            <a:br>
              <a:rPr lang="ru-RU" b="1" dirty="0" smtClean="0">
                <a:solidFill>
                  <a:srgbClr val="00B0F0"/>
                </a:solidFill>
              </a:rPr>
            </a:br>
            <a:r>
              <a:rPr lang="ru-RU" b="1" dirty="0" smtClean="0">
                <a:solidFill>
                  <a:srgbClr val="00B0F0"/>
                </a:solidFill>
              </a:rPr>
              <a:t>«Вторая жизнь бросовых материалов»</a:t>
            </a:r>
            <a:r>
              <a:rPr lang="ru-RU" dirty="0" smtClean="0">
                <a:solidFill>
                  <a:srgbClr val="00B0F0"/>
                </a:solidFill>
              </a:rPr>
              <a:t/>
            </a:r>
            <a:br>
              <a:rPr lang="ru-RU" dirty="0" smtClean="0">
                <a:solidFill>
                  <a:srgbClr val="00B0F0"/>
                </a:solidFill>
              </a:rPr>
            </a:br>
            <a:endParaRPr lang="ru-RU" dirty="0">
              <a:solidFill>
                <a:srgbClr val="00B0F0"/>
              </a:solidFill>
            </a:endParaRPr>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B0F0"/>
                </a:solidFill>
              </a:rPr>
              <a:t>Заключение	</a:t>
            </a:r>
            <a:r>
              <a:rPr lang="ru-RU" dirty="0" smtClean="0">
                <a:solidFill>
                  <a:srgbClr val="00B0F0"/>
                </a:solidFill>
              </a:rPr>
              <a:t/>
            </a:r>
            <a:br>
              <a:rPr lang="ru-RU" dirty="0" smtClean="0">
                <a:solidFill>
                  <a:srgbClr val="00B0F0"/>
                </a:solidFill>
              </a:rPr>
            </a:br>
            <a:endParaRPr lang="ru-RU" dirty="0">
              <a:solidFill>
                <a:srgbClr val="00B0F0"/>
              </a:solidFill>
            </a:endParaRPr>
          </a:p>
        </p:txBody>
      </p:sp>
      <p:sp>
        <p:nvSpPr>
          <p:cNvPr id="3" name="Содержимое 2"/>
          <p:cNvSpPr>
            <a:spLocks noGrp="1"/>
          </p:cNvSpPr>
          <p:nvPr>
            <p:ph idx="1"/>
          </p:nvPr>
        </p:nvSpPr>
        <p:spPr/>
        <p:txBody>
          <a:bodyPr>
            <a:normAutofit fontScale="25000" lnSpcReduction="20000"/>
          </a:bodyPr>
          <a:lstStyle/>
          <a:p>
            <a:r>
              <a:rPr lang="ru-RU" sz="7200" dirty="0" smtClean="0">
                <a:solidFill>
                  <a:srgbClr val="002060"/>
                </a:solidFill>
              </a:rPr>
              <a:t>В </a:t>
            </a:r>
            <a:r>
              <a:rPr lang="ru-RU" sz="7200" dirty="0">
                <a:solidFill>
                  <a:srgbClr val="002060"/>
                </a:solidFill>
              </a:rPr>
              <a:t>своей работе я постарался изучить вторую жизнь бросовых материалов. Моя гипотеза, поставленная в начале  исследования, подтвердилась, бросовому материалу, можно дать вторую жизнь.</a:t>
            </a:r>
          </a:p>
          <a:p>
            <a:r>
              <a:rPr lang="ru-RU" sz="7200" dirty="0">
                <a:solidFill>
                  <a:srgbClr val="002060"/>
                </a:solidFill>
              </a:rPr>
              <a:t>Об этом говорят мои исследования, которые я провел, на примере  анкетирования, подделки из бросового материала, эксперимента со сборкой бросового материала, классного часа. Анкетирование показало, что мои одноклассники знают, что такое бросовый материал, к сожалению, не знают историю появления бросового материала в древние времена. Большинство одноклассников согласны с тем, что с бросового материала можно сделать различные подделки, и применить в домашнем хозяйстве. Я сделал подделку пуфик, сундук, цветочный горшок. Мои одноклассники сделали подделки из пластиковых бутылок. Эксперимент со сборкой бросового мусора показал,  если бы каждый год сдавали бумагу на макулатуру, или  давали бросовым материалам вторую жизнь, например, изготавливали различные предметы нужные в быту, то столько бы мусора не было. На классном часе ребята активно участвовали, отвечали на вопросы, узнали много полезной информации. В конце своей работы хочется сказать что, цели и задачи проекта достигнуты, гипотеза подтверждена. Давая вторую жизнь этим предметам обихода, мы спасаем природу, и целую планету  от загрязнения. Давайте любить и беречь, то, что мы имеем, и научимся нести ответственность за чистоту в природе!!!</a:t>
            </a:r>
          </a:p>
          <a:p>
            <a:r>
              <a:rPr lang="ru-RU" sz="7200" dirty="0">
                <a:solidFill>
                  <a:srgbClr val="002060"/>
                </a:solidFill>
              </a:rPr>
              <a:t> </a:t>
            </a:r>
          </a:p>
          <a:p>
            <a:r>
              <a:rPr lang="ru-RU" sz="7200" dirty="0">
                <a:solidFill>
                  <a:srgbClr val="002060"/>
                </a:solidFill>
              </a:rPr>
              <a:t> </a:t>
            </a:r>
          </a:p>
          <a:p>
            <a:r>
              <a:rPr lang="ru-RU" sz="7200" b="1" dirty="0">
                <a:solidFill>
                  <a:srgbClr val="002060"/>
                </a:solidFill>
              </a:rPr>
              <a:t> </a:t>
            </a:r>
            <a:endParaRPr lang="ru-RU" sz="7200" dirty="0">
              <a:solidFill>
                <a:srgbClr val="002060"/>
              </a:solidFill>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214554"/>
            <a:ext cx="8229600" cy="1143000"/>
          </a:xfrm>
        </p:spPr>
        <p:txBody>
          <a:bodyPr>
            <a:noAutofit/>
          </a:bodyPr>
          <a:lstStyle/>
          <a:p>
            <a:r>
              <a:rPr lang="ru-RU" sz="7200" b="1" dirty="0" smtClean="0">
                <a:solidFill>
                  <a:srgbClr val="00B0F0"/>
                </a:solidFill>
              </a:rPr>
              <a:t>Спасибо за внимание!!!</a:t>
            </a:r>
            <a:endParaRPr lang="ru-RU" sz="72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Актуальность:</a:t>
            </a:r>
            <a:r>
              <a:rPr lang="ru-RU" dirty="0" smtClean="0">
                <a:solidFill>
                  <a:srgbClr val="0070C0"/>
                </a:solidFill>
              </a:rPr>
              <a:t> </a:t>
            </a:r>
            <a:endParaRPr lang="ru-RU" dirty="0">
              <a:solidFill>
                <a:srgbClr val="0070C0"/>
              </a:solidFill>
            </a:endParaRPr>
          </a:p>
        </p:txBody>
      </p:sp>
      <p:sp>
        <p:nvSpPr>
          <p:cNvPr id="3" name="Содержимое 2"/>
          <p:cNvSpPr>
            <a:spLocks noGrp="1"/>
          </p:cNvSpPr>
          <p:nvPr>
            <p:ph idx="1"/>
          </p:nvPr>
        </p:nvSpPr>
        <p:spPr/>
        <p:txBody>
          <a:bodyPr/>
          <a:lstStyle/>
          <a:p>
            <a:r>
              <a:rPr lang="ru-RU" dirty="0" smtClean="0">
                <a:solidFill>
                  <a:srgbClr val="002060"/>
                </a:solidFill>
              </a:rPr>
              <a:t>бытовые </a:t>
            </a:r>
            <a:r>
              <a:rPr lang="ru-RU" dirty="0">
                <a:solidFill>
                  <a:srgbClr val="002060"/>
                </a:solidFill>
              </a:rPr>
              <a:t>отходы загрязняют нашу планету. Мусор имеет способность разлагаться столетиями. Нужно дать мусору вторую жизнь, уменьшить количество выброшенных предметов. Научиться изготавливать из бросовых материалов, нужные полезные предметы.</a:t>
            </a:r>
          </a:p>
          <a:p>
            <a:endParaRPr lang="ru-RU"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Цель исследования</a:t>
            </a:r>
            <a:endParaRPr lang="ru-RU" dirty="0">
              <a:solidFill>
                <a:srgbClr val="0070C0"/>
              </a:solidFill>
            </a:endParaRPr>
          </a:p>
        </p:txBody>
      </p:sp>
      <p:sp>
        <p:nvSpPr>
          <p:cNvPr id="3" name="Содержимое 2"/>
          <p:cNvSpPr>
            <a:spLocks noGrp="1"/>
          </p:cNvSpPr>
          <p:nvPr>
            <p:ph idx="1"/>
          </p:nvPr>
        </p:nvSpPr>
        <p:spPr/>
        <p:txBody>
          <a:bodyPr/>
          <a:lstStyle/>
          <a:p>
            <a:r>
              <a:rPr lang="ru-RU" dirty="0" smtClean="0"/>
              <a:t> </a:t>
            </a:r>
            <a:r>
              <a:rPr lang="ru-RU" dirty="0">
                <a:solidFill>
                  <a:srgbClr val="002060"/>
                </a:solidFill>
              </a:rPr>
              <a:t>научиться находить применение, разным бросовым материалам, таким как пластиковые ведра, картон, пластиковые бутылки;</a:t>
            </a:r>
          </a:p>
          <a:p>
            <a:endParaRPr lang="ru-RU"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70C0"/>
                </a:solidFill>
              </a:rPr>
              <a:t>Задачи проекта:</a:t>
            </a:r>
            <a:r>
              <a:rPr lang="ru-RU" dirty="0" smtClean="0">
                <a:solidFill>
                  <a:srgbClr val="0070C0"/>
                </a:solidFill>
              </a:rPr>
              <a:t/>
            </a:r>
            <a:br>
              <a:rPr lang="ru-RU" dirty="0" smtClean="0">
                <a:solidFill>
                  <a:srgbClr val="0070C0"/>
                </a:solidFill>
              </a:rPr>
            </a:br>
            <a:endParaRPr lang="ru-RU" dirty="0">
              <a:solidFill>
                <a:srgbClr val="0070C0"/>
              </a:solidFill>
            </a:endParaRPr>
          </a:p>
        </p:txBody>
      </p:sp>
      <p:sp>
        <p:nvSpPr>
          <p:cNvPr id="3" name="Содержимое 2"/>
          <p:cNvSpPr>
            <a:spLocks noGrp="1"/>
          </p:cNvSpPr>
          <p:nvPr>
            <p:ph idx="1"/>
          </p:nvPr>
        </p:nvSpPr>
        <p:spPr/>
        <p:txBody>
          <a:bodyPr>
            <a:normAutofit fontScale="92500" lnSpcReduction="20000"/>
          </a:bodyPr>
          <a:lstStyle/>
          <a:p>
            <a:r>
              <a:rPr lang="ru-RU" dirty="0" smtClean="0">
                <a:solidFill>
                  <a:srgbClr val="002060"/>
                </a:solidFill>
              </a:rPr>
              <a:t>1</a:t>
            </a:r>
            <a:r>
              <a:rPr lang="ru-RU" dirty="0">
                <a:solidFill>
                  <a:srgbClr val="002060"/>
                </a:solidFill>
              </a:rPr>
              <a:t>. Изучение литературы по данному проекту;</a:t>
            </a:r>
          </a:p>
          <a:p>
            <a:r>
              <a:rPr lang="ru-RU" dirty="0">
                <a:solidFill>
                  <a:srgbClr val="002060"/>
                </a:solidFill>
              </a:rPr>
              <a:t>2. Изучение бросовых материалов, как вторичный материал.;</a:t>
            </a:r>
          </a:p>
          <a:p>
            <a:r>
              <a:rPr lang="ru-RU" dirty="0">
                <a:solidFill>
                  <a:srgbClr val="002060"/>
                </a:solidFill>
              </a:rPr>
              <a:t>3.Провести анкетирование с одноклассниками;</a:t>
            </a:r>
          </a:p>
          <a:p>
            <a:r>
              <a:rPr lang="ru-RU" dirty="0">
                <a:solidFill>
                  <a:srgbClr val="002060"/>
                </a:solidFill>
              </a:rPr>
              <a:t>4.Провести эксперимент со сборкой мусора;</a:t>
            </a:r>
          </a:p>
          <a:p>
            <a:r>
              <a:rPr lang="ru-RU" dirty="0">
                <a:solidFill>
                  <a:srgbClr val="002060"/>
                </a:solidFill>
              </a:rPr>
              <a:t>5.Изготовить подделки из бросовых материалов;</a:t>
            </a:r>
          </a:p>
          <a:p>
            <a:r>
              <a:rPr lang="ru-RU" dirty="0">
                <a:solidFill>
                  <a:srgbClr val="002060"/>
                </a:solidFill>
              </a:rPr>
              <a:t>6.Провести классный час;</a:t>
            </a:r>
          </a:p>
          <a:p>
            <a:r>
              <a:rPr lang="ru-RU" dirty="0">
                <a:solidFill>
                  <a:srgbClr val="002060"/>
                </a:solidFill>
              </a:rPr>
              <a:t>7.Сделать выводы по проекту;</a:t>
            </a:r>
          </a:p>
          <a:p>
            <a:endParaRPr lang="ru-RU"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Гипотеза:</a:t>
            </a:r>
            <a:endParaRPr lang="ru-RU" dirty="0">
              <a:solidFill>
                <a:srgbClr val="0070C0"/>
              </a:solidFill>
            </a:endParaRPr>
          </a:p>
        </p:txBody>
      </p:sp>
      <p:sp>
        <p:nvSpPr>
          <p:cNvPr id="3" name="Содержимое 2"/>
          <p:cNvSpPr>
            <a:spLocks noGrp="1"/>
          </p:cNvSpPr>
          <p:nvPr>
            <p:ph idx="1"/>
          </p:nvPr>
        </p:nvSpPr>
        <p:spPr/>
        <p:txBody>
          <a:bodyPr/>
          <a:lstStyle/>
          <a:p>
            <a:r>
              <a:rPr lang="ru-RU" dirty="0" smtClean="0">
                <a:solidFill>
                  <a:srgbClr val="002060"/>
                </a:solidFill>
              </a:rPr>
              <a:t>бросовому </a:t>
            </a:r>
            <a:r>
              <a:rPr lang="ru-RU" dirty="0">
                <a:solidFill>
                  <a:srgbClr val="002060"/>
                </a:solidFill>
              </a:rPr>
              <a:t>материалу, можно дать вторую жизнь;</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70C0"/>
                </a:solidFill>
              </a:rPr>
              <a:t>Бросовый материал </a:t>
            </a:r>
            <a:endParaRPr lang="ru-RU" dirty="0">
              <a:solidFill>
                <a:srgbClr val="0070C0"/>
              </a:solidFill>
            </a:endParaRPr>
          </a:p>
        </p:txBody>
      </p:sp>
      <p:sp>
        <p:nvSpPr>
          <p:cNvPr id="3" name="Содержимое 2"/>
          <p:cNvSpPr>
            <a:spLocks noGrp="1"/>
          </p:cNvSpPr>
          <p:nvPr>
            <p:ph idx="1"/>
          </p:nvPr>
        </p:nvSpPr>
        <p:spPr/>
        <p:txBody>
          <a:bodyPr/>
          <a:lstStyle/>
          <a:p>
            <a:r>
              <a:rPr lang="ru-RU" dirty="0" smtClean="0">
                <a:solidFill>
                  <a:srgbClr val="002060"/>
                </a:solidFill>
              </a:rPr>
              <a:t>– </a:t>
            </a:r>
            <a:r>
              <a:rPr lang="ru-RU" dirty="0">
                <a:solidFill>
                  <a:srgbClr val="002060"/>
                </a:solidFill>
              </a:rPr>
              <a:t>это выброшенные или использованные вещи. Это бутылки, упаковки,  коробки различные ,старые журналы газеты, бутылки из под шампуня или посудомоечных средств. Самые первые сведения о бросовом материале  появились 6000 тысяч  лет назад до нашей эры.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a:t>
            </a:r>
            <a:r>
              <a:rPr lang="ru-RU" b="1" dirty="0">
                <a:solidFill>
                  <a:srgbClr val="0070C0"/>
                </a:solidFill>
              </a:rPr>
              <a:t>Виды бросового материала </a:t>
            </a:r>
            <a:endParaRPr lang="ru-RU" dirty="0">
              <a:solidFill>
                <a:srgbClr val="0070C0"/>
              </a:solidFill>
            </a:endParaRPr>
          </a:p>
        </p:txBody>
      </p:sp>
      <p:sp>
        <p:nvSpPr>
          <p:cNvPr id="3" name="Содержимое 2"/>
          <p:cNvSpPr>
            <a:spLocks noGrp="1"/>
          </p:cNvSpPr>
          <p:nvPr>
            <p:ph idx="1"/>
          </p:nvPr>
        </p:nvSpPr>
        <p:spPr/>
        <p:txBody>
          <a:bodyPr>
            <a:normAutofit fontScale="55000" lnSpcReduction="20000"/>
          </a:bodyPr>
          <a:lstStyle/>
          <a:p>
            <a:r>
              <a:rPr lang="en-US" dirty="0">
                <a:solidFill>
                  <a:srgbClr val="002060"/>
                </a:solidFill>
              </a:rPr>
              <a:t>-</a:t>
            </a:r>
            <a:r>
              <a:rPr lang="ru-RU" dirty="0">
                <a:solidFill>
                  <a:srgbClr val="002060"/>
                </a:solidFill>
              </a:rPr>
              <a:t>Бумага</a:t>
            </a:r>
          </a:p>
          <a:p>
            <a:r>
              <a:rPr lang="en-US" dirty="0">
                <a:solidFill>
                  <a:srgbClr val="002060"/>
                </a:solidFill>
              </a:rPr>
              <a:t>-</a:t>
            </a:r>
            <a:r>
              <a:rPr lang="ru-RU" dirty="0">
                <a:solidFill>
                  <a:srgbClr val="002060"/>
                </a:solidFill>
              </a:rPr>
              <a:t>Стретч-пленка</a:t>
            </a:r>
          </a:p>
          <a:p>
            <a:r>
              <a:rPr lang="en-US" dirty="0">
                <a:solidFill>
                  <a:srgbClr val="002060"/>
                </a:solidFill>
              </a:rPr>
              <a:t>-</a:t>
            </a:r>
            <a:r>
              <a:rPr lang="ru-RU" dirty="0">
                <a:solidFill>
                  <a:srgbClr val="002060"/>
                </a:solidFill>
              </a:rPr>
              <a:t>Термоусадочный рукав</a:t>
            </a:r>
          </a:p>
          <a:p>
            <a:r>
              <a:rPr lang="en-US" dirty="0">
                <a:solidFill>
                  <a:srgbClr val="002060"/>
                </a:solidFill>
              </a:rPr>
              <a:t>-</a:t>
            </a:r>
            <a:r>
              <a:rPr lang="ru-RU" dirty="0">
                <a:solidFill>
                  <a:srgbClr val="002060"/>
                </a:solidFill>
              </a:rPr>
              <a:t>Обвязочный шпагат</a:t>
            </a:r>
          </a:p>
          <a:p>
            <a:r>
              <a:rPr lang="en-US" dirty="0">
                <a:solidFill>
                  <a:srgbClr val="002060"/>
                </a:solidFill>
              </a:rPr>
              <a:t>-</a:t>
            </a:r>
            <a:r>
              <a:rPr lang="ru-RU" dirty="0">
                <a:solidFill>
                  <a:srgbClr val="002060"/>
                </a:solidFill>
              </a:rPr>
              <a:t>Одно- и двухсторонний скотч</a:t>
            </a:r>
          </a:p>
          <a:p>
            <a:r>
              <a:rPr lang="en-US" dirty="0">
                <a:solidFill>
                  <a:srgbClr val="002060"/>
                </a:solidFill>
              </a:rPr>
              <a:t>-</a:t>
            </a:r>
            <a:r>
              <a:rPr lang="ru-RU" dirty="0">
                <a:solidFill>
                  <a:srgbClr val="002060"/>
                </a:solidFill>
              </a:rPr>
              <a:t>Металлическая обвязочная лента</a:t>
            </a:r>
          </a:p>
          <a:p>
            <a:r>
              <a:rPr lang="en-US" dirty="0">
                <a:solidFill>
                  <a:srgbClr val="002060"/>
                </a:solidFill>
              </a:rPr>
              <a:t>-</a:t>
            </a:r>
            <a:r>
              <a:rPr lang="ru-RU" dirty="0">
                <a:solidFill>
                  <a:srgbClr val="002060"/>
                </a:solidFill>
              </a:rPr>
              <a:t>пакет для чипсов (целлофан, вощеная бумага);</a:t>
            </a:r>
          </a:p>
          <a:p>
            <a:r>
              <a:rPr lang="en-US" dirty="0">
                <a:solidFill>
                  <a:srgbClr val="002060"/>
                </a:solidFill>
              </a:rPr>
              <a:t>-</a:t>
            </a:r>
            <a:r>
              <a:rPr lang="ru-RU" dirty="0" err="1">
                <a:solidFill>
                  <a:srgbClr val="002060"/>
                </a:solidFill>
              </a:rPr>
              <a:t>конвалюта</a:t>
            </a:r>
            <a:r>
              <a:rPr lang="ru-RU" dirty="0">
                <a:solidFill>
                  <a:srgbClr val="002060"/>
                </a:solidFill>
              </a:rPr>
              <a:t> с таблетками (фольга, пластик);</a:t>
            </a:r>
          </a:p>
          <a:p>
            <a:r>
              <a:rPr lang="en-US" dirty="0">
                <a:solidFill>
                  <a:srgbClr val="002060"/>
                </a:solidFill>
              </a:rPr>
              <a:t>-</a:t>
            </a:r>
            <a:r>
              <a:rPr lang="ru-RU" dirty="0">
                <a:solidFill>
                  <a:srgbClr val="002060"/>
                </a:solidFill>
              </a:rPr>
              <a:t>молочная бутылка (стекло, полиэтилен);</a:t>
            </a:r>
          </a:p>
          <a:p>
            <a:r>
              <a:rPr lang="en-US" dirty="0">
                <a:solidFill>
                  <a:srgbClr val="002060"/>
                </a:solidFill>
              </a:rPr>
              <a:t>-</a:t>
            </a:r>
            <a:r>
              <a:rPr lang="ru-RU" dirty="0">
                <a:solidFill>
                  <a:srgbClr val="002060"/>
                </a:solidFill>
              </a:rPr>
              <a:t>коробка с ложементами для телевизора (</a:t>
            </a:r>
            <a:r>
              <a:rPr lang="ru-RU" dirty="0" err="1">
                <a:solidFill>
                  <a:srgbClr val="002060"/>
                </a:solidFill>
              </a:rPr>
              <a:t>гофрокартон</a:t>
            </a:r>
            <a:r>
              <a:rPr lang="ru-RU" dirty="0">
                <a:solidFill>
                  <a:srgbClr val="002060"/>
                </a:solidFill>
              </a:rPr>
              <a:t>, пенопласт);</a:t>
            </a:r>
          </a:p>
          <a:p>
            <a:r>
              <a:rPr lang="en-US" dirty="0">
                <a:solidFill>
                  <a:srgbClr val="002060"/>
                </a:solidFill>
              </a:rPr>
              <a:t>-</a:t>
            </a:r>
            <a:r>
              <a:rPr lang="ru-RU" dirty="0">
                <a:solidFill>
                  <a:srgbClr val="002060"/>
                </a:solidFill>
              </a:rPr>
              <a:t>сигаретная пачка (картон, </a:t>
            </a:r>
            <a:r>
              <a:rPr lang="ru-RU" dirty="0" err="1">
                <a:solidFill>
                  <a:srgbClr val="002060"/>
                </a:solidFill>
              </a:rPr>
              <a:t>фольгированная</a:t>
            </a:r>
            <a:r>
              <a:rPr lang="ru-RU" dirty="0">
                <a:solidFill>
                  <a:srgbClr val="002060"/>
                </a:solidFill>
              </a:rPr>
              <a:t> бумага, целлофан);</a:t>
            </a:r>
          </a:p>
          <a:p>
            <a:r>
              <a:rPr lang="en-US" dirty="0">
                <a:solidFill>
                  <a:srgbClr val="002060"/>
                </a:solidFill>
              </a:rPr>
              <a:t>-</a:t>
            </a:r>
            <a:r>
              <a:rPr lang="ru-RU" dirty="0">
                <a:solidFill>
                  <a:srgbClr val="002060"/>
                </a:solidFill>
              </a:rPr>
              <a:t>футляр для ювелирного украшения (дерево, пластик, бархат, атлас);</a:t>
            </a:r>
          </a:p>
          <a:p>
            <a:r>
              <a:rPr lang="en-US" dirty="0">
                <a:solidFill>
                  <a:srgbClr val="002060"/>
                </a:solidFill>
              </a:rPr>
              <a:t>-</a:t>
            </a:r>
            <a:r>
              <a:rPr lang="ru-RU" dirty="0">
                <a:solidFill>
                  <a:srgbClr val="002060"/>
                </a:solidFill>
              </a:rPr>
              <a:t>конверт для открытки (бумага);	</a:t>
            </a:r>
          </a:p>
          <a:p>
            <a:r>
              <a:rPr lang="en-US" dirty="0">
                <a:solidFill>
                  <a:srgbClr val="002060"/>
                </a:solidFill>
              </a:rPr>
              <a:t>-</a:t>
            </a:r>
            <a:r>
              <a:rPr lang="ru-RU" dirty="0">
                <a:solidFill>
                  <a:srgbClr val="002060"/>
                </a:solidFill>
              </a:rPr>
              <a:t>файл для документов (полиэтилен).</a:t>
            </a:r>
          </a:p>
          <a:p>
            <a:r>
              <a:rPr lang="ru-RU" dirty="0">
                <a:solidFill>
                  <a:srgbClr val="002060"/>
                </a:solidFill>
              </a:rPr>
              <a:t>-виды пластика(</a:t>
            </a:r>
            <a:r>
              <a:rPr lang="ru-RU" dirty="0" err="1">
                <a:solidFill>
                  <a:srgbClr val="002060"/>
                </a:solidFill>
              </a:rPr>
              <a:t>бутылки,стаканчики,пробки,флаконы,крышки</a:t>
            </a:r>
            <a:r>
              <a:rPr lang="ru-RU" dirty="0">
                <a:solidFill>
                  <a:srgbClr val="002060"/>
                </a:solidFill>
              </a:rPr>
              <a:t>)</a:t>
            </a:r>
          </a:p>
          <a:p>
            <a:endParaRPr lang="ru-RU"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143000"/>
          </a:xfrm>
        </p:spPr>
        <p:txBody>
          <a:bodyPr>
            <a:normAutofit fontScale="90000"/>
          </a:bodyPr>
          <a:lstStyle/>
          <a:p>
            <a:r>
              <a:rPr lang="ru-RU" b="1" dirty="0">
                <a:solidFill>
                  <a:srgbClr val="0070C0"/>
                </a:solidFill>
              </a:rPr>
              <a:t>Вторичное использование бросового материала (экологический аспект)</a:t>
            </a:r>
            <a:r>
              <a:rPr lang="ru-RU" dirty="0">
                <a:solidFill>
                  <a:srgbClr val="0070C0"/>
                </a:solidFill>
              </a:rPr>
              <a:t/>
            </a:r>
            <a:br>
              <a:rPr lang="ru-RU" dirty="0">
                <a:solidFill>
                  <a:srgbClr val="0070C0"/>
                </a:solidFill>
              </a:rPr>
            </a:br>
            <a:endParaRPr lang="ru-RU" dirty="0">
              <a:solidFill>
                <a:srgbClr val="0070C0"/>
              </a:solidFill>
            </a:endParaRPr>
          </a:p>
        </p:txBody>
      </p:sp>
      <p:sp>
        <p:nvSpPr>
          <p:cNvPr id="3" name="Содержимое 2"/>
          <p:cNvSpPr>
            <a:spLocks noGrp="1"/>
          </p:cNvSpPr>
          <p:nvPr>
            <p:ph idx="1"/>
          </p:nvPr>
        </p:nvSpPr>
        <p:spPr/>
        <p:txBody>
          <a:bodyPr/>
          <a:lstStyle/>
          <a:p>
            <a:r>
              <a:rPr lang="ru-RU" dirty="0">
                <a:solidFill>
                  <a:srgbClr val="002060"/>
                </a:solidFill>
              </a:rPr>
              <a:t> Ежедневно каждый житель Казахстана в среднем производит чуть более 800 граммов мусора. За год это превышает  – 300 кг ТБО на человека. Пакеты, бумажная и картонная упаковка, пластиковые и стеклянные бутылки – всем этим мусором день изо дня обрастают мусорные свалки, что очень сказывается на экологической ситуации в Казахстане.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70C0"/>
                </a:solidFill>
              </a:rPr>
              <a:t>Анкетирование среди  учащихся (…) «Г» класса</a:t>
            </a:r>
            <a:r>
              <a:rPr lang="ru-RU" dirty="0">
                <a:solidFill>
                  <a:srgbClr val="0070C0"/>
                </a:solidFill>
              </a:rPr>
              <a:t/>
            </a:r>
            <a:br>
              <a:rPr lang="ru-RU" dirty="0">
                <a:solidFill>
                  <a:srgbClr val="0070C0"/>
                </a:solidFill>
              </a:rPr>
            </a:br>
            <a:endParaRPr lang="ru-RU" dirty="0">
              <a:solidFill>
                <a:srgbClr val="0070C0"/>
              </a:solidFill>
            </a:endParaRPr>
          </a:p>
        </p:txBody>
      </p:sp>
      <p:graphicFrame>
        <p:nvGraphicFramePr>
          <p:cNvPr id="4" name="Таблица 3"/>
          <p:cNvGraphicFramePr>
            <a:graphicFrameLocks noGrp="1"/>
          </p:cNvGraphicFramePr>
          <p:nvPr/>
        </p:nvGraphicFramePr>
        <p:xfrm>
          <a:off x="357158" y="1214422"/>
          <a:ext cx="6077585" cy="3520440"/>
        </p:xfrm>
        <a:graphic>
          <a:graphicData uri="http://schemas.openxmlformats.org/drawingml/2006/table">
            <a:tbl>
              <a:tblPr/>
              <a:tblGrid>
                <a:gridCol w="337820"/>
                <a:gridCol w="2569210"/>
                <a:gridCol w="1016635"/>
                <a:gridCol w="942975"/>
                <a:gridCol w="1210945"/>
              </a:tblGrid>
              <a:tr h="0">
                <a:tc>
                  <a:txBody>
                    <a:bodyPr/>
                    <a:lstStyle/>
                    <a:p>
                      <a:pPr algn="just">
                        <a:lnSpc>
                          <a:spcPct val="150000"/>
                        </a:lnSpc>
                        <a:spcAft>
                          <a:spcPts val="0"/>
                        </a:spcAft>
                      </a:pPr>
                      <a:r>
                        <a:rPr lang="ru-RU" sz="1400">
                          <a:latin typeface="Times New Roman"/>
                          <a:ea typeface="Times New Roman"/>
                          <a:cs typeface="Times New Roman"/>
                        </a:rPr>
                        <a:t>№</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Вопросы</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да</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нет</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не знаю</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ru-RU" sz="1400">
                          <a:latin typeface="Times New Roman"/>
                          <a:ea typeface="Times New Roman"/>
                          <a:cs typeface="Times New Roman"/>
                        </a:rPr>
                        <a:t>1</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Знаете ли вы что такое бросовый материал?</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15</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ru-RU" sz="1400">
                          <a:latin typeface="Times New Roman"/>
                          <a:ea typeface="Times New Roman"/>
                          <a:cs typeface="Times New Roman"/>
                        </a:rPr>
                        <a:t>2</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Знаете ли, откуда появился бросовый материал?</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15</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ru-RU" sz="1400">
                          <a:latin typeface="Times New Roman"/>
                          <a:ea typeface="Times New Roman"/>
                          <a:cs typeface="Times New Roman"/>
                        </a:rPr>
                        <a:t>3</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Как вы думаете  можно ли применить бросовый материал  в домашнем хозяйстве?</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10  </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5</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ru-RU" sz="1400">
                          <a:latin typeface="Times New Roman"/>
                          <a:ea typeface="Times New Roman"/>
                          <a:cs typeface="Times New Roman"/>
                        </a:rPr>
                        <a:t>4</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Как вы думаете можно ли с бросового материала сделать подделки?</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11</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latin typeface="Times New Roman"/>
                          <a:ea typeface="Times New Roman"/>
                          <a:cs typeface="Times New Roman"/>
                        </a:rPr>
                        <a:t>4</a:t>
                      </a:r>
                      <a:endParaRPr lang="ru-RU"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Скругленный прямоугольник 4"/>
          <p:cNvSpPr/>
          <p:nvPr/>
        </p:nvSpPr>
        <p:spPr>
          <a:xfrm>
            <a:off x="1142976" y="5000636"/>
            <a:ext cx="5786478" cy="1857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69" name="Rectangle 1"/>
          <p:cNvSpPr>
            <a:spLocks noChangeArrowheads="1"/>
          </p:cNvSpPr>
          <p:nvPr/>
        </p:nvSpPr>
        <p:spPr bwMode="auto">
          <a:xfrm>
            <a:off x="2285984" y="5042118"/>
            <a:ext cx="392909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Вывод: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мои одноклассники знают, что такое бросовый материал, к сожалению, не знают, откуда появился бросовый материал, историю бросового материала. Большинство одноклассников согласны с тем, что с бросового материала можно сделать различные подделки, и применить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домашнем хозяйстве.</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701</Words>
  <Application>Microsoft Office PowerPoint</Application>
  <PresentationFormat>Экран (4:3)</PresentationFormat>
  <Paragraphs>80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Исследовательская работа «Вторая жизнь бросового материала». </vt:lpstr>
      <vt:lpstr>Актуальность: </vt:lpstr>
      <vt:lpstr>Цель исследования</vt:lpstr>
      <vt:lpstr>Задачи проекта: </vt:lpstr>
      <vt:lpstr>Гипотеза:</vt:lpstr>
      <vt:lpstr>Бросовый материал </vt:lpstr>
      <vt:lpstr>  Виды бросового материала </vt:lpstr>
      <vt:lpstr>Вторичное использование бросового материала (экологический аспект) </vt:lpstr>
      <vt:lpstr>Анкетирование среди  учащихся (…) «Г» класса </vt:lpstr>
      <vt:lpstr>Эксперимент с бросовым материалом </vt:lpstr>
      <vt:lpstr>Подделки с бросового материала</vt:lpstr>
      <vt:lpstr>Слайд 12</vt:lpstr>
      <vt:lpstr>Слайд 13</vt:lpstr>
      <vt:lpstr>Классный час на тему:  «Вторая жизнь бросовых материалов» </vt:lpstr>
      <vt:lpstr>Заключение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Исследовательская работа «Вторая жизнь бросового материала».</dc:title>
  <dc:creator>User</dc:creator>
  <cp:lastModifiedBy>User</cp:lastModifiedBy>
  <cp:revision>4</cp:revision>
  <dcterms:created xsi:type="dcterms:W3CDTF">2022-03-19T13:40:35Z</dcterms:created>
  <dcterms:modified xsi:type="dcterms:W3CDTF">2022-03-19T14:02:35Z</dcterms:modified>
</cp:coreProperties>
</file>