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470" r:id="rId2"/>
    <p:sldId id="471" r:id="rId3"/>
    <p:sldId id="279" r:id="rId4"/>
    <p:sldId id="489" r:id="rId5"/>
    <p:sldId id="490" r:id="rId6"/>
    <p:sldId id="491" r:id="rId7"/>
    <p:sldId id="492" r:id="rId8"/>
    <p:sldId id="493" r:id="rId9"/>
    <p:sldId id="494" r:id="rId10"/>
    <p:sldId id="496" r:id="rId11"/>
    <p:sldId id="495" r:id="rId12"/>
    <p:sldId id="497" r:id="rId13"/>
    <p:sldId id="498" r:id="rId14"/>
    <p:sldId id="506" r:id="rId15"/>
    <p:sldId id="507" r:id="rId16"/>
    <p:sldId id="508" r:id="rId17"/>
    <p:sldId id="509" r:id="rId18"/>
    <p:sldId id="510" r:id="rId19"/>
    <p:sldId id="511" r:id="rId20"/>
    <p:sldId id="517" r:id="rId21"/>
    <p:sldId id="512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3922" autoAdjust="0"/>
  </p:normalViewPr>
  <p:slideViewPr>
    <p:cSldViewPr>
      <p:cViewPr varScale="1">
        <p:scale>
          <a:sx n="114" d="100"/>
          <a:sy n="114" d="100"/>
        </p:scale>
        <p:origin x="87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5BD99-17AB-45DE-BF5B-21E69A38E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6B10F61-C8C2-4CFA-A80B-8F966DF60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F219BA2-6EA9-4117-9D9D-DF1F04C83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2123D1-72E9-447E-8CF2-BEBBC7051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6CEAA0-2640-4654-9DE2-C71D2A59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32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CA2EE-340E-4BC2-B045-5559CF54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D8DD8C-8C92-4ADA-AEFD-F2F607329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FA0067-DFE8-4586-BBC2-4007413D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5017F7A-01E9-41A3-B6F9-D4AE7442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037F90-C6FB-4A0A-A588-F5B8A3E6D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2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775FA2-AD4A-4D21-BAFE-799995087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DE6DDA-511A-4EC2-826E-2A97F56D91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E84EAA4-9A55-4602-BB5C-DEC85F3E2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CF1B79C-BDD1-42E3-BD7E-C418F7427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5585E6-F863-43B9-A7CC-A8D8A856C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5308610-C0CD-43B2-8384-7726E003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054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806E9C-7DD6-4D89-9E49-CCCA67A07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494F38-9B84-4779-88FA-A093A9284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70A8D5-E71E-4FC6-A899-44478D3DB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0C0321F-0382-4FAD-98D3-27420B52B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109BB3-8278-4334-B477-1A2F02E79C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A6EB80-69D1-45E0-AEDD-A537F263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A625B8-8BED-4821-874A-33F13935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FF6C1CD-C9E9-48B4-85DB-6A0D81E5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065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7B4A8CC-FFA3-446D-8513-0C06A953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F4670BB-E6DD-4C1C-9A92-7C6AB0E20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4E5B68-44F3-4B41-8E8C-1B87DD430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BC5B350-4505-4A31-B3C4-FD65007D7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772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784C86C-822B-40C8-ABF6-5F2E6529A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E161B5F-059D-4603-95BA-25F8AAA7E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520802-30F1-44DF-8CB6-D377182FF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994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25D3FC-DE13-4C7C-A2AB-CDC36FE9C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62DDFD-D724-4764-8F63-4CDA7D25E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14FACB8-B7D1-45BB-BCC8-2BAA3730A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3EB474-C57B-4460-A80F-F7F7481D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AA0E1D5-6A1A-4F7C-8298-7CDDA70F4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D64352-98F4-4463-9A43-DAB7B8C8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4073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292653-F00E-4B0F-99D8-F58702BD8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869DC4C-581E-4A63-8EB7-78CBBC250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D18DFBF-6C91-470B-BDBF-AF6FF5B77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B36F99-CD76-4360-85AA-BDB4732C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2753AC-8FA4-495C-BB5A-DD26CB1FA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5FC5C9-5238-4284-95D8-28C12137A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05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6CE049-BBED-43E6-9471-D323FFDFC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24F019-8181-418B-9784-23CF77542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B06BBB-199D-4972-ABF7-9CE882A0E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EED62B3-69CD-4EC0-B9C3-D330BE838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5581C-B40E-48A6-A69D-33D4C4EA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6748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1412BD8-1800-4154-BF84-0C972632E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BF64695-A62C-480E-A4EB-8A2306FC8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70A3E2-4416-495F-9FD6-D301346B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CAC1021-24DE-44A1-B75A-25AB8CC4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FD36B5-A790-40FA-B261-31E23D8DC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96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81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11ABB4-84E6-4957-916D-CC332F6B4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C7823A-AB17-46E4-B7FA-475AC7D0D3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6528C9-5884-4B4D-B36C-1A614FA16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00526-881B-4EFB-A2B1-E2EC6E673644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A9552C-5650-405C-942C-79F245E32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EA733B-55B7-42F8-B642-7A4DC9DAF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E403C-4EB7-40BC-9395-955F62C492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640E1113-501F-42FF-A817-B71D295CCD2C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39F007F-2479-4E1B-962F-B6FEF354E7FF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4FBB389D-F645-4EF0-A313-F1760EDDD65D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2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E8DDD8ED-37DB-433B-9BE3-ED56AB186990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:a16="http://schemas.microsoft.com/office/drawing/2014/main" id="{8A9AC1B6-7038-462A-A7C2-D0F29619BF17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2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E463789D-0C7C-454D-BFD9-1DE51E4C5BFC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2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84D431FD-AB15-4701-9AC6-CDB8CE4C764C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E7D3F83A-004E-403A-8F03-CC8948CF9F67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018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4B881EB-1784-473B-8081-FDC8508B7613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B119E31C-4778-49B4-88E9-494EF71DCCA4}"/>
              </a:ext>
            </a:extLst>
          </p:cNvPr>
          <p:cNvSpPr/>
          <p:nvPr userDrawn="1"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AB8690DA-5449-464D-80A9-DCC9C148D31F}"/>
              </a:ext>
            </a:extLst>
          </p:cNvPr>
          <p:cNvGrpSpPr/>
          <p:nvPr userDrawn="1"/>
        </p:nvGrpSpPr>
        <p:grpSpPr>
          <a:xfrm>
            <a:off x="9347250" y="37980"/>
            <a:ext cx="2844750" cy="286020"/>
            <a:chOff x="9347250" y="37980"/>
            <a:chExt cx="2844750" cy="286020"/>
          </a:xfrm>
          <a:solidFill>
            <a:schemeClr val="accent2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315118C4-713A-4AB9-B08B-BD62864C2E6A}"/>
                </a:ext>
              </a:extLst>
            </p:cNvPr>
            <p:cNvSpPr/>
            <p:nvPr userDrawn="1"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3" name="Блок-схема: объединение 12">
              <a:extLst>
                <a:ext uri="{FF2B5EF4-FFF2-40B4-BE49-F238E27FC236}">
                  <a16:creationId xmlns:a16="http://schemas.microsoft.com/office/drawing/2014/main" id="{A0898C5B-FFF0-4624-824E-84E4C17CBB18}"/>
                </a:ext>
              </a:extLst>
            </p:cNvPr>
            <p:cNvSpPr/>
            <p:nvPr userDrawn="1"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BCAD506-BA00-4E33-B68C-E5911E34BEAB}"/>
              </a:ext>
            </a:extLst>
          </p:cNvPr>
          <p:cNvGrpSpPr/>
          <p:nvPr userDrawn="1"/>
        </p:nvGrpSpPr>
        <p:grpSpPr>
          <a:xfrm>
            <a:off x="-35250" y="6583500"/>
            <a:ext cx="2844750" cy="274500"/>
            <a:chOff x="-35250" y="6583500"/>
            <a:chExt cx="2844750" cy="274500"/>
          </a:xfrm>
          <a:solidFill>
            <a:schemeClr val="accent2"/>
          </a:solidFill>
        </p:grpSpPr>
        <p:sp>
          <p:nvSpPr>
            <p:cNvPr id="15" name="Прямоугольник 14">
              <a:extLst>
                <a:ext uri="{FF2B5EF4-FFF2-40B4-BE49-F238E27FC236}">
                  <a16:creationId xmlns:a16="http://schemas.microsoft.com/office/drawing/2014/main" id="{501341E1-EFB0-48B5-8780-45599BABAF41}"/>
                </a:ext>
              </a:extLst>
            </p:cNvPr>
            <p:cNvSpPr/>
            <p:nvPr userDrawn="1"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6" name="Блок-схема: объединение 15">
              <a:extLst>
                <a:ext uri="{FF2B5EF4-FFF2-40B4-BE49-F238E27FC236}">
                  <a16:creationId xmlns:a16="http://schemas.microsoft.com/office/drawing/2014/main" id="{DE8C835F-D205-4D6A-8A82-F0DFE38F02AB}"/>
                </a:ext>
              </a:extLst>
            </p:cNvPr>
            <p:cNvSpPr/>
            <p:nvPr userDrawn="1"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038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664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21462-A9E1-4536-9F2D-B2F8F218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8" y="365125"/>
            <a:ext cx="5257801" cy="1325563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18D8509-D379-49B3-A4FE-EDBEE0641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0FB3E60-2F82-4C12-95B3-7ACC1B0E5862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1B458C-BFE5-4FED-890B-A3C81CBD9E00}"/>
              </a:ext>
            </a:extLst>
          </p:cNvPr>
          <p:cNvSpPr/>
          <p:nvPr userDrawn="1"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474EC097-BE1E-47C5-A4A4-558BFD9F9C06}"/>
              </a:ext>
            </a:extLst>
          </p:cNvPr>
          <p:cNvSpPr/>
          <p:nvPr userDrawn="1"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accent1"/>
              </a:solidFill>
            </a:endParaRPr>
          </a:p>
        </p:txBody>
      </p:sp>
      <p:sp>
        <p:nvSpPr>
          <p:cNvPr id="8" name="Рисунок 2">
            <a:extLst>
              <a:ext uri="{FF2B5EF4-FFF2-40B4-BE49-F238E27FC236}">
                <a16:creationId xmlns:a16="http://schemas.microsoft.com/office/drawing/2014/main" id="{17DD4B55-CA6E-4B68-97C9-646C6EC1FBE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850" y="-575"/>
            <a:ext cx="5186362" cy="6858575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D6CA42-8F84-4EF7-AC44-C6D7CA7B5256}"/>
              </a:ext>
            </a:extLst>
          </p:cNvPr>
          <p:cNvGrpSpPr/>
          <p:nvPr userDrawn="1"/>
        </p:nvGrpSpPr>
        <p:grpSpPr>
          <a:xfrm>
            <a:off x="5207212" y="36075"/>
            <a:ext cx="2844750" cy="274500"/>
            <a:chOff x="5228062" y="49500"/>
            <a:chExt cx="2844750" cy="274500"/>
          </a:xfrm>
          <a:solidFill>
            <a:schemeClr val="accent2"/>
          </a:solidFill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F73193D-4957-4A8F-A457-261D1530DEC3}"/>
                </a:ext>
              </a:extLst>
            </p:cNvPr>
            <p:cNvSpPr/>
            <p:nvPr userDrawn="1"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1" name="Блок-схема: объединение 10">
              <a:extLst>
                <a:ext uri="{FF2B5EF4-FFF2-40B4-BE49-F238E27FC236}">
                  <a16:creationId xmlns:a16="http://schemas.microsoft.com/office/drawing/2014/main" id="{9CA2CB59-7E2E-4FE6-B4DA-BC82267C4973}"/>
                </a:ext>
              </a:extLst>
            </p:cNvPr>
            <p:cNvSpPr/>
            <p:nvPr userDrawn="1"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F77822EB-8A6C-4A70-8594-303E6651250C}"/>
              </a:ext>
            </a:extLst>
          </p:cNvPr>
          <p:cNvGrpSpPr/>
          <p:nvPr userDrawn="1"/>
        </p:nvGrpSpPr>
        <p:grpSpPr>
          <a:xfrm>
            <a:off x="9382650" y="6596925"/>
            <a:ext cx="2844750" cy="274500"/>
            <a:chOff x="9347250" y="6571200"/>
            <a:chExt cx="2844750" cy="274500"/>
          </a:xfrm>
          <a:solidFill>
            <a:schemeClr val="accent2"/>
          </a:solidFill>
        </p:grpSpPr>
        <p:sp>
          <p:nvSpPr>
            <p:cNvPr id="13" name="Прямоугольник 12">
              <a:extLst>
                <a:ext uri="{FF2B5EF4-FFF2-40B4-BE49-F238E27FC236}">
                  <a16:creationId xmlns:a16="http://schemas.microsoft.com/office/drawing/2014/main" id="{1DA2A97F-749F-48D2-AE48-5762F540EF28}"/>
                </a:ext>
              </a:extLst>
            </p:cNvPr>
            <p:cNvSpPr/>
            <p:nvPr userDrawn="1"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accent1"/>
                </a:solidFill>
              </a:endParaRPr>
            </a:p>
          </p:txBody>
        </p:sp>
        <p:sp>
          <p:nvSpPr>
            <p:cNvPr id="14" name="Блок-схема: объединение 13">
              <a:extLst>
                <a:ext uri="{FF2B5EF4-FFF2-40B4-BE49-F238E27FC236}">
                  <a16:creationId xmlns:a16="http://schemas.microsoft.com/office/drawing/2014/main" id="{3E93E1D6-3B3B-47F6-966E-B20E50008B90}"/>
                </a:ext>
              </a:extLst>
            </p:cNvPr>
            <p:cNvSpPr/>
            <p:nvPr userDrawn="1"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Текст 18">
            <a:extLst>
              <a:ext uri="{FF2B5EF4-FFF2-40B4-BE49-F238E27FC236}">
                <a16:creationId xmlns:a16="http://schemas.microsoft.com/office/drawing/2014/main" id="{57C0137E-3F0D-4D70-B2CA-0E5AD27AD1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96000" y="2033588"/>
            <a:ext cx="5186363" cy="4049712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  <a:lvl2pPr>
              <a:defRPr b="0">
                <a:solidFill>
                  <a:schemeClr val="accent2"/>
                </a:solidFill>
              </a:defRPr>
            </a:lvl2pPr>
            <a:lvl3pPr>
              <a:defRPr b="0">
                <a:solidFill>
                  <a:schemeClr val="accent2"/>
                </a:solidFill>
              </a:defRPr>
            </a:lvl3pPr>
            <a:lvl4pPr>
              <a:defRPr b="0">
                <a:solidFill>
                  <a:schemeClr val="accent2"/>
                </a:solidFill>
              </a:defRPr>
            </a:lvl4pPr>
            <a:lvl5pPr>
              <a:defRPr b="0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9933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756F5F-238C-4EA5-953D-83BC7A40E2A5}"/>
              </a:ext>
            </a:extLst>
          </p:cNvPr>
          <p:cNvSpPr/>
          <p:nvPr userDrawn="1"/>
        </p:nvSpPr>
        <p:spPr>
          <a:xfrm>
            <a:off x="0" y="1674000"/>
            <a:ext cx="12192000" cy="135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4A24F890-6633-4AD3-9C24-3D0B92AF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2BC0BA3-1E1F-4BDD-8E19-DB8F68551CE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294063"/>
            <a:ext cx="10515600" cy="2970212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</a:defRPr>
            </a:lvl1pPr>
            <a:lvl2pPr marL="457200" indent="0">
              <a:buNone/>
              <a:defRPr>
                <a:solidFill>
                  <a:schemeClr val="accent1"/>
                </a:solidFill>
              </a:defRPr>
            </a:lvl2pPr>
            <a:lvl3pPr marL="914400" indent="0">
              <a:buNone/>
              <a:defRPr>
                <a:solidFill>
                  <a:schemeClr val="accent1"/>
                </a:solidFill>
              </a:defRPr>
            </a:lvl3pPr>
            <a:lvl4pPr marL="1371600" indent="0">
              <a:buNone/>
              <a:defRPr>
                <a:solidFill>
                  <a:schemeClr val="accent1"/>
                </a:solidFill>
              </a:defRPr>
            </a:lvl4pPr>
            <a:lvl5pPr marL="1828800" indent="0">
              <a:buNone/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4560B685-5836-4067-85B7-2D3D4F5E09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1989138"/>
            <a:ext cx="10515600" cy="809625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80280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A75B666-56EB-4BC3-A2DA-3F26BD5CBF9B}"/>
              </a:ext>
            </a:extLst>
          </p:cNvPr>
          <p:cNvSpPr/>
          <p:nvPr userDrawn="1"/>
        </p:nvSpPr>
        <p:spPr>
          <a:xfrm>
            <a:off x="8031000" y="447747"/>
            <a:ext cx="3735000" cy="5962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848B91CB-D8C9-4DA9-8CED-26CE57EE341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98502" y="3654002"/>
            <a:ext cx="6525000" cy="260999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Заголовок 9">
            <a:extLst>
              <a:ext uri="{FF2B5EF4-FFF2-40B4-BE49-F238E27FC236}">
                <a16:creationId xmlns:a16="http://schemas.microsoft.com/office/drawing/2014/main" id="{7B65CF81-B173-4646-A374-B2745ECC3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8501" y="594001"/>
            <a:ext cx="6525000" cy="855000"/>
          </a:xfrm>
        </p:spPr>
        <p:txBody>
          <a:bodyPr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Текст 11">
            <a:extLst>
              <a:ext uri="{FF2B5EF4-FFF2-40B4-BE49-F238E27FC236}">
                <a16:creationId xmlns:a16="http://schemas.microsoft.com/office/drawing/2014/main" id="{71819EB9-C582-4395-9B13-E428103A36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98501" y="1764001"/>
            <a:ext cx="6525000" cy="168556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6435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8583EE-252E-41FE-AB7A-07D44653F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6B07D8-45F5-432E-B708-DF9A6257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326451-6A92-4D65-AD0B-856528E64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B1D946-D98C-4347-BAE3-CA1AC6066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B3555D-832A-49FA-A417-C87C45C2F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94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hyperlink" Target="https://presentation-creation.ru/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563856-D66D-44B8-8569-D9ACB42E3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790A5AD-7C0F-4C90-97EE-17018A6D2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C517B4-0AEF-484D-A4C7-3B3F2A71A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25E21-EC16-4FB2-B00B-6D2CEE013F9A}" type="datetimeFigureOut">
              <a:rPr lang="ru-RU" smtClean="0"/>
              <a:pPr/>
              <a:t>06.05.2021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C0E6D4-8D6A-47A6-9A1A-6801E7FBB2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DBEAA2-0AD4-4523-8AB9-89C7AC541D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53427-77A2-4406-AB9B-33DF0012B4D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hlinkClick r:id="rId20"/>
            <a:extLst>
              <a:ext uri="{FF2B5EF4-FFF2-40B4-BE49-F238E27FC236}">
                <a16:creationId xmlns:a16="http://schemas.microsoft.com/office/drawing/2014/main" id="{A3DF6E02-8AFD-430E-83E7-3B976B38D7C2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194000" y="367393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4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0" r:id="rId3"/>
    <p:sldLayoutId id="2147483661" r:id="rId4"/>
    <p:sldLayoutId id="2147483666" r:id="rId5"/>
    <p:sldLayoutId id="2147483662" r:id="rId6"/>
    <p:sldLayoutId id="2147483663" r:id="rId7"/>
    <p:sldLayoutId id="2147483664" r:id="rId8"/>
    <p:sldLayoutId id="2147483650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  <p:sldLayoutId id="2147483658" r:id="rId17"/>
    <p:sldLayoutId id="2147483659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67408" y="1484784"/>
            <a:ext cx="10801200" cy="360040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АЛГОРИТМ</a:t>
            </a:r>
            <a:b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подготовки к итоговой аттестации  учащихся  9  класса </a:t>
            </a:r>
            <a:b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 20</a:t>
            </a:r>
            <a:r>
              <a:rPr lang="kk-KZ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20</a:t>
            </a:r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kk-KZ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учебном году </a:t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Распределение баллов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767408" y="1268760"/>
          <a:ext cx="10513168" cy="1341120"/>
        </p:xfrm>
        <a:graphic>
          <a:graphicData uri="http://schemas.openxmlformats.org/drawingml/2006/table">
            <a:tbl>
              <a:tblPr/>
              <a:tblGrid>
                <a:gridCol w="5256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65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078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Задачи оценивания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81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 1 </a:t>
                      </a: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Коммуникативная компетенция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81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 2 </a:t>
                      </a: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Языковая компетенция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78">
                <a:tc>
                  <a:txBody>
                    <a:bodyPr/>
                    <a:lstStyle/>
                    <a:p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 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5777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839415" y="3573016"/>
          <a:ext cx="10441161" cy="1920240"/>
        </p:xfrm>
        <a:graphic>
          <a:graphicData uri="http://schemas.openxmlformats.org/drawingml/2006/table">
            <a:tbl>
              <a:tblPr/>
              <a:tblGrid>
                <a:gridCol w="3480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0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0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50649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Баллы экзаменационной</a:t>
                      </a:r>
                      <a:b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работы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Процентное содержание</a:t>
                      </a:r>
                      <a:b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баллов, % 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Оценка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90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0-7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0-39 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 (неудовлетворительно)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390"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8-12 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40-64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 (удовлетворительно)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390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13-16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65-84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(хорошо)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90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17-20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85-100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(отлично)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6"/>
          <p:cNvSpPr txBox="1">
            <a:spLocks/>
          </p:cNvSpPr>
          <p:nvPr/>
        </p:nvSpPr>
        <p:spPr>
          <a:xfrm>
            <a:off x="911424" y="270892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4400" b="1" dirty="0">
                <a:solidFill>
                  <a:srgbClr val="0070C0"/>
                </a:solidFill>
              </a:rPr>
              <a:t>Процесс выставления баллов и оценки за экзаменационную работу</a:t>
            </a:r>
            <a:r>
              <a:rPr lang="ru-RU" sz="4400" dirty="0">
                <a:solidFill>
                  <a:srgbClr val="0070C0"/>
                </a:solidFill>
              </a:rPr>
              <a:t> </a:t>
            </a:r>
            <a:br>
              <a:rPr lang="ru-RU" sz="4400" dirty="0"/>
            </a:br>
            <a:r>
              <a:rPr lang="ru-RU" sz="4400" dirty="0"/>
              <a:t> 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39416" y="5589240"/>
            <a:ext cx="10873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Процесс выставления баллов за экзаменационную работу осуществляется </a:t>
            </a:r>
            <a:r>
              <a:rPr lang="ru-RU" i="1" dirty="0" err="1"/>
              <a:t>аттестационнойкомиссией</a:t>
            </a:r>
            <a:r>
              <a:rPr lang="ru-RU" i="1" dirty="0"/>
              <a:t> на основании предоставленной схемы выставления баллов.</a:t>
            </a:r>
            <a:br>
              <a:rPr lang="ru-RU" i="1" dirty="0"/>
            </a:br>
            <a:r>
              <a:rPr lang="ru-RU" i="1" dirty="0"/>
              <a:t>Выставленные баллы обучающихся переводятся в оценку согласно шкале перевода баллов в оценки. </a:t>
            </a:r>
            <a:br>
              <a:rPr lang="ru-RU" i="1" dirty="0"/>
            </a:br>
            <a:endParaRPr lang="ru-RU" i="1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Задачи оценивания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35359" y="1268761"/>
          <a:ext cx="11233248" cy="3931520"/>
        </p:xfrm>
        <a:graphic>
          <a:graphicData uri="http://schemas.openxmlformats.org/drawingml/2006/table">
            <a:tbl>
              <a:tblPr/>
              <a:tblGrid>
                <a:gridCol w="1080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3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4052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ЗО1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4508" marR="64508" marT="32254" marB="3225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Коммуникативная компетенция</a:t>
                      </a:r>
                      <a:b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1" i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Обучающиеся должны уметь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понимать и интерпретировать главную и детальную информацию(текстовую, числовую, графическую) текстов различных типов, жанров и стилей;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извлекать необходимую информацию из различных источников, анализируя и синтезируя ее;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создавать тексты разных типов, жанров и стилей, синтезируя услышанную и прочитанную информацию;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писать собственный текст проблемного характера (статья, эссе, письмо и др.), демонстрируя способность анализировать и оценивать</a:t>
                      </a:r>
                      <a:r>
                        <a:rPr lang="ru-RU" sz="18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предложенную информацию.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4508" marR="64508" marT="32254" marB="3225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372"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ЗО2 </a:t>
                      </a:r>
                      <a:endParaRPr lang="ru-RU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4508" marR="64508" marT="32254" marB="3225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Языковая компетенция</a:t>
                      </a:r>
                      <a:b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Обучающиеся должны уметь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соблюдать грамматические, орфографические, пунктуационные и</a:t>
                      </a:r>
                      <a:r>
                        <a:rPr lang="ru-RU" sz="18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стилистические нормы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4508" marR="64508" marT="32254" marB="32254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6801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Описание оценок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63352" y="1124744"/>
          <a:ext cx="11377264" cy="4803684"/>
        </p:xfrm>
        <a:graphic>
          <a:graphicData uri="http://schemas.openxmlformats.org/drawingml/2006/table">
            <a:tbl>
              <a:tblPr/>
              <a:tblGrid>
                <a:gridCol w="967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440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Оценка 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Описание</a:t>
                      </a: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4667"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Обучающийся демонстрирует глубокие знания русского языка.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Находит и обрабатывает информацию из различных источников, свободно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выражает свои мысли. Приводит подробное объяснение точки или точек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зрений в соответствии с темой.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Умеет передавать сложные идеи убедительно, может привлечь внимание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целевой аудитории, при этом выполняя требуемые коммуникативные задачи.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Эффективно использует широкий ряд сложных структур, лексику активного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и пассивного запаса, определенный стиль, различные языковые средства и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приемы, соответствующие цели высказывания. </a:t>
                      </a:r>
                    </a:p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Демонстрирует безошибочное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и точное использование грамматических структур. Высокий уровень грамотности</a:t>
                      </a:r>
                      <a:endParaRPr lang="ru-RU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381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Обучающийся демонстрирует достаточные знания русского языка.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Находит и обрабатывает информацию из различных источников. Умеет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передавать идеи четко и понятно в большинстве случаев.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Текст имеет четкую структуру и логически последователен с использованием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различных средств связи и структур, но некоторые важные идеи не развиты.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Структура письма четкая, но последовательность иногда нарушается.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Правильно использует достаточное количество языковых структур и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словарного запаса, включая лексику пассивного запаса.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Использует простые и сложные грамматические структуры. Временами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допускает ошибки, не затрудняющие понимание содержания текста.</a:t>
                      </a:r>
                      <a:endParaRPr lang="ru-RU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6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Обучающийся демонстрирует базовые знания русского языка.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Задание выполняет не до конца, или текст содержит несколько важных идей,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но при этом есть серьезные упущения.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Текст составлен нечетко; идеи не связаны или связаны в </a:t>
                      </a: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недостаточнойстепени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. Часто нарушает основные правила данного типа текста.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Словарный состав ограниченный, слова повторяются, частые ошибки.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Повторяющиеся ошибки как серьезные, так и незначительные </a:t>
                      </a: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частозатрудняют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 понимание содержания текста.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Не имеет никакого представления об использовании определенного </a:t>
                      </a: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стиля,грамматических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Times New Roman"/>
                        </a:rPr>
                        <a:t> форм, соответствующих цели текста.</a:t>
                      </a:r>
                      <a:endParaRPr lang="ru-RU" dirty="0"/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958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 обучающегося отсутствуют базовые знания по предмету.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23392" y="476672"/>
            <a:ext cx="10731624" cy="504056"/>
          </a:xfrm>
        </p:spPr>
        <p:txBody>
          <a:bodyPr>
            <a:normAutofit fontScale="90000"/>
          </a:bodyPr>
          <a:lstStyle/>
          <a:p>
            <a:r>
              <a:rPr lang="ru-RU" dirty="0"/>
              <a:t>Схема выставления баллов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07368" y="908720"/>
          <a:ext cx="10945216" cy="3390250"/>
        </p:xfrm>
        <a:graphic>
          <a:graphicData uri="http://schemas.openxmlformats.org/drawingml/2006/table">
            <a:tbl>
              <a:tblPr/>
              <a:tblGrid>
                <a:gridCol w="547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792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err="1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Коммуникативность</a:t>
                      </a:r>
                      <a:r>
                        <a:rPr lang="ru-RU" sz="1200" b="1" i="0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Языковая компетентность</a:t>
                      </a:r>
                      <a:endParaRPr lang="ru-RU" sz="12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247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9-10 баллов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Четкое понимание аудитории, цели, формы, особенностей текста и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производимых ими эффектов.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Умелая переработка материала в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поддержку своей точки зрения; высокий уровень использования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уместного стиля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9-10 баллов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Грамотное использование сложных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грамматических конструкций (формы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глаголов, предлоги и падежные </a:t>
                      </a: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окончания,порядок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слов, использование </a:t>
                      </a: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сложныхпредложений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).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Язык грамотный, без ошибок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5210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7-8 баллов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Ясное понимание аудитории, цели,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формы, особенностей текста и производимых ими эффектов.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Хорошая переработка материала в поддержку своей точки зрения;  в основном непрерывное использование уместного стиля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7-8 баллов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Грамотное использование разнообразной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лексики и грамматических конструкций. В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целом уверенное владение грамматикой,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ответ демонстрирует хорошее представление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 лексических и грамматических элементах,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несмотря на небольшие ошибки.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Язык в целом на хорошем уровне, с редкими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ошибками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6075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5-6 баллов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Удовлетворительное понимание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аудитории, цели, формы, особенностей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текста и производимых ими эффектов.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Некоторая попытка переработать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материал в поддержку своей точки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зрения; непоследовательность и </a:t>
                      </a: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ошибкив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использовании стиля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5-6 баллов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Удовлетворительное разнообразие лексики и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грамматических конструкций. Приемлемое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владение грамматикой.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Язык в целом безграмотный, понимание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временами затруднено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1119" marR="51119" marT="25560" marB="2556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407368" y="4293096"/>
          <a:ext cx="10945216" cy="2194560"/>
        </p:xfrm>
        <a:graphic>
          <a:graphicData uri="http://schemas.openxmlformats.org/drawingml/2006/table">
            <a:tbl>
              <a:tblPr/>
              <a:tblGrid>
                <a:gridCol w="5472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726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7242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3-4 балла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Ограниченное понимание аудитории,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цели, формы, особенностей текста и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производимых ими эффектов.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Некоторая попытка переработать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материал в поддержку своей точки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зрения; непоследовательность и ошибки в использовании стиля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3-4 балла</a:t>
                      </a:r>
                    </a:p>
                    <a:p>
                      <a:r>
                        <a:rPr lang="ru-RU" sz="11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Ограниченное понимание грамматических и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лексических норм; изложение часто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бессвязно.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1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Очень частые, повторяющиеся </a:t>
                      </a:r>
                      <a:r>
                        <a:rPr lang="ru-RU" sz="1200" b="0" i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ошибки,вызывающие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непонимание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943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1-2 балла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1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Полностью неприемлемое понимание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аудитории, цели, формы, особенностей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текста и производимых ими эффектов.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Недостаточная по объему или бессвязная работа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1-2 балла</a:t>
                      </a:r>
                      <a:b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Отсутствует понимание использования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грамматики и лексики.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Постоянные, повторяющиеся ошибки; смысл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изложенного неясен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731" name="Rectangle 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424" y="908720"/>
            <a:ext cx="9538889" cy="3160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3432" y="4005064"/>
            <a:ext cx="9361040" cy="27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95400" y="260648"/>
            <a:ext cx="99371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Спецификация итоговой аттестации по предмету «Казахский язык» 9 класс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68" y="332656"/>
            <a:ext cx="11521279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344" y="260648"/>
            <a:ext cx="11881320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404664"/>
            <a:ext cx="11593288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7448" y="908720"/>
            <a:ext cx="10225136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448" y="3140968"/>
            <a:ext cx="10225136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392" y="116632"/>
            <a:ext cx="3402310" cy="412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463" y="908720"/>
            <a:ext cx="9540489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1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336" y="0"/>
            <a:ext cx="2232248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1465" y="5733256"/>
            <a:ext cx="8928991" cy="74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68" y="188641"/>
            <a:ext cx="10801200" cy="864096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АЛГОРИТМ</a:t>
            </a:r>
            <a:b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подготовки к итоговой аттестации  учащихся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5360" y="1196752"/>
            <a:ext cx="11377264" cy="4680520"/>
          </a:xfrm>
        </p:spPr>
        <p:txBody>
          <a:bodyPr>
            <a:noAutofit/>
          </a:bodyPr>
          <a:lstStyle/>
          <a:p>
            <a:r>
              <a:rPr lang="kk-KZ" sz="2400" dirty="0">
                <a:latin typeface="Arial" pitchFamily="34" charset="0"/>
                <a:cs typeface="Arial" pitchFamily="34" charset="0"/>
              </a:rPr>
              <a:t>М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атериалы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экзаменационных работ для обучающихся 9 класса готовятся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управлениями образования</a:t>
            </a:r>
            <a:r>
              <a:rPr lang="kk-K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Содержание итоговой аттестации и ожидаемые результаты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регламентируются спецификацией в разрезе каждого предмета и языка обучения.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Руководители 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отделов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образования несут ответственность за сохранность и конфиденциальность материалов экзаменационных работ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 и подписывает 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оглашение о неразглашении конфиденциальной информации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 с поставщиками экзаменационных материалов до организаций образования 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(форма с</a:t>
            </a:r>
            <a:r>
              <a:rPr lang="ru-RU" sz="2400" i="1" dirty="0" err="1">
                <a:latin typeface="Arial" pitchFamily="34" charset="0"/>
                <a:cs typeface="Arial" pitchFamily="34" charset="0"/>
              </a:rPr>
              <a:t>оглашени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я</a:t>
            </a:r>
            <a:r>
              <a:rPr lang="ru-RU" sz="2400" i="1" dirty="0">
                <a:latin typeface="Arial" pitchFamily="34" charset="0"/>
                <a:cs typeface="Arial" pitchFamily="34" charset="0"/>
              </a:rPr>
              <a:t> о неразглашении конфиденциальной информации</a:t>
            </a:r>
            <a:r>
              <a:rPr lang="kk-KZ" sz="2400" i="1" dirty="0">
                <a:latin typeface="Arial" pitchFamily="34" charset="0"/>
                <a:cs typeface="Arial" pitchFamily="34" charset="0"/>
              </a:rPr>
              <a:t> прилагается).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Руководители организаций образования несут ответственность за сохранность и конфиденциальность материалов экзаменационных работ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1</a:t>
            </a:r>
            <a:r>
              <a:rPr lang="kk-KZ" sz="2400" dirty="0">
                <a:latin typeface="Arial" pitchFamily="34" charset="0"/>
                <a:cs typeface="Arial" pitchFamily="34" charset="0"/>
              </a:rPr>
              <a:t>6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kk-K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Сроки п</a:t>
            </a:r>
            <a:r>
              <a:rPr lang="ru-RU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роведение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итоговой аттестации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обучающихся 9 класса в организациях образования осуществляется </a:t>
            </a:r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согласно приказу МОН РК. </a:t>
            </a:r>
          </a:p>
          <a:p>
            <a:r>
              <a:rPr lang="ru-RU" sz="24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ru-RU" sz="2400" dirty="0"/>
              <a:t> </a:t>
            </a:r>
          </a:p>
          <a:p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1424" y="620688"/>
            <a:ext cx="10514801" cy="4787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332656"/>
            <a:ext cx="11596420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C918D1-2D94-40F1-8E9F-D2107DB63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000" y="1449000"/>
            <a:ext cx="11430000" cy="4351338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sz="3200" dirty="0"/>
              <a:t>1) письменный экзамен по родному языку (по языку обучения) – письменная работа (эссе), для обучающихся школ с углубленным изучением предметов гуманитарного цикла - письменная работа (статья, рассказ, эссе);</a:t>
            </a:r>
          </a:p>
          <a:p>
            <a:pPr fontAlgn="base"/>
            <a:r>
              <a:rPr lang="ru-RU" sz="3200" dirty="0"/>
              <a:t>2) письменный экзамен по математике (алгебре); </a:t>
            </a:r>
          </a:p>
          <a:p>
            <a:pPr fontAlgn="base"/>
            <a:r>
              <a:rPr lang="ru-RU" sz="3200" dirty="0"/>
              <a:t>3) письменный экзамен по казахскому языку и литературе в классах с русским, языком обучения и письменного экзамена по русскому языку и литературе в классах с казахским языком обучения</a:t>
            </a:r>
            <a:r>
              <a:rPr lang="kk-KZ" sz="3200" dirty="0"/>
              <a:t>;</a:t>
            </a:r>
            <a:endParaRPr lang="ru-RU" sz="3200" dirty="0"/>
          </a:p>
          <a:p>
            <a:pPr marL="0" indent="457200" algn="just">
              <a:lnSpc>
                <a:spcPct val="110000"/>
              </a:lnSpc>
              <a:spcBef>
                <a:spcPts val="0"/>
              </a:spcBef>
              <a:buNone/>
            </a:pPr>
            <a:b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ОСНОВАНИЕ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dirty="0"/>
              <a:t>приказ Министра образования и науки Республики Казахстан от 18 марта 2008 года № 125 «Об утверждении Типовых правил проведения  текущего контроля успеваемости, промежуточной и итоговой аттестации обучающихся для организаций среднего, технического и профессионального, послесреднего образования»  с изменениями и дополнениями по состоянию  на 21 октября 2020 года </a:t>
            </a:r>
            <a:r>
              <a:rPr lang="kk-KZ" b="1" dirty="0">
                <a:solidFill>
                  <a:srgbClr val="FF0000"/>
                </a:solidFill>
              </a:rPr>
              <a:t>(П37)</a:t>
            </a:r>
            <a:endParaRPr lang="x-none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FD7006-81D9-4CD3-BE22-01E9C88F79E4}"/>
              </a:ext>
            </a:extLst>
          </p:cNvPr>
          <p:cNvSpPr txBox="1"/>
          <p:nvPr/>
        </p:nvSpPr>
        <p:spPr>
          <a:xfrm>
            <a:off x="191344" y="260648"/>
            <a:ext cx="9180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ФОРМАТ ИТОГОВОЙ АТТЕСТАЦИИ  ВЫПУСКНИКОВ ЗА КУРС ОСНОВНОГО СРЕДНЕГО ОБРАЗОВАНИЯ 2020-2021</a:t>
            </a:r>
            <a:r>
              <a:rPr lang="ru-RU" sz="2400" b="0" i="0" dirty="0"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endParaRPr lang="x-none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841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Спецификация итоговой аттестации по предмету «Алгебра» 9 класс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79376" y="1752599"/>
          <a:ext cx="11089232" cy="1859280"/>
        </p:xfrm>
        <a:graphic>
          <a:graphicData uri="http://schemas.openxmlformats.org/drawingml/2006/table">
            <a:tbl>
              <a:tblPr/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5851"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Время выполнения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 часа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456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Экзаменационная работа состоит из 2 частей.</a:t>
                      </a:r>
                      <a:b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Часть А </a:t>
                      </a: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содержит 10 заданий с выбором одного правильного ответа из пяти</a:t>
                      </a:r>
                      <a:b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предложенных. Задания оцениваются в 1 балл.</a:t>
                      </a:r>
                      <a:b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Часть В </a:t>
                      </a: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содержит 8-10 заданий, требующих краткого или развернутого ответов.</a:t>
                      </a:r>
                      <a:b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Задания оцениваются в 2-8 баллов.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2945" name="Rectangle 1"/>
          <p:cNvSpPr>
            <a:spLocks noChangeArrowheads="1"/>
          </p:cNvSpPr>
          <p:nvPr/>
        </p:nvSpPr>
        <p:spPr bwMode="auto">
          <a:xfrm>
            <a:off x="1775520" y="5733256"/>
            <a:ext cx="928903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экзаменационной работы</a:t>
            </a:r>
            <a:br>
              <a:rPr kumimoji="0" lang="ru-RU" sz="13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kumimoji="0" lang="ru-RU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Экзаменационная работа состоит из двух частей: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часть А включает вопросы с множественным выбором ответа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часть В включает вопросы с кратким и развернутым</a:t>
            </a:r>
            <a:r>
              <a:rPr kumimoji="0" lang="ru-RU" sz="13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ответами.</a:t>
            </a:r>
            <a:br>
              <a:rPr kumimoji="0" lang="ru-RU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479376" y="3573016"/>
          <a:ext cx="11089232" cy="2016224"/>
        </p:xfrm>
        <a:graphic>
          <a:graphicData uri="http://schemas.openxmlformats.org/drawingml/2006/table">
            <a:tbl>
              <a:tblPr/>
              <a:tblGrid>
                <a:gridCol w="5544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87304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Обучающиеся могут использовать математические инструменты: линейка и</a:t>
                      </a:r>
                      <a:br>
                        <a:rPr lang="ru-RU" sz="20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20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циркуль.</a:t>
                      </a:r>
                      <a:br>
                        <a:rPr lang="ru-RU" sz="20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20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Не разрешается пользоваться калькулятором.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8920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Максимальный балл 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 баллов</a:t>
                      </a:r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Задачи оценивания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35360" y="1196752"/>
          <a:ext cx="11089231" cy="5184576"/>
        </p:xfrm>
        <a:graphic>
          <a:graphicData uri="http://schemas.openxmlformats.org/drawingml/2006/table">
            <a:tbl>
              <a:tblPr/>
              <a:tblGrid>
                <a:gridCol w="589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00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0270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ЗО1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671" marR="55671" marT="27836" marB="2783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Математические приемы</a:t>
                      </a:r>
                      <a:b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Обучающиеся должны уметь воспроизводить, выбирать и использовать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математические факты, понятия и приемы.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671" marR="55671" marT="27836" marB="2783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4306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r>
                        <a:rPr lang="en-US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O2 </a:t>
                      </a:r>
                      <a:endParaRPr lang="en-US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671" marR="55671" marT="27836" marB="2783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Применение математики</a:t>
                      </a:r>
                      <a:b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Обучающиеся должны уметь: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выбирать рациональный подход и применять соответствующий прием при решении задач, в том числе многоэтапных;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моделировать ситуации, в том числе связанные с реальными событиями, используя математические приемы и методы, и интерпретировать решения в контексте задач;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использовать логические аргументы для представления результатов решения или для доказательств математических высказываний;</a:t>
                      </a:r>
                      <a:b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 представлять решения и приводить аргументы, используя подходящие математические обозначения и форму записи.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671" marR="55671" marT="27836" marB="27836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Распределение баллов по задачам оценивания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23392" y="1412777"/>
          <a:ext cx="10801200" cy="1512168"/>
        </p:xfrm>
        <a:graphic>
          <a:graphicData uri="http://schemas.openxmlformats.org/drawingml/2006/table">
            <a:tbl>
              <a:tblPr/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4174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Задачи оценивания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Всего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910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O1 </a:t>
                      </a: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Математические приемы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910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</a:t>
                      </a:r>
                      <a:r>
                        <a:rPr lang="en-US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O2 </a:t>
                      </a: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Применение математики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4174">
                <a:tc>
                  <a:txBody>
                    <a:bodyPr/>
                    <a:lstStyle/>
                    <a:p>
                      <a:r>
                        <a:rPr lang="ru-RU" sz="16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Итого: 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51384" y="4365104"/>
          <a:ext cx="10801200" cy="1728192"/>
        </p:xfrm>
        <a:graphic>
          <a:graphicData uri="http://schemas.openxmlformats.org/drawingml/2006/table">
            <a:tbl>
              <a:tblPr/>
              <a:tblGrid>
                <a:gridCol w="270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83"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Числа 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Алгебра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Статистика и</a:t>
                      </a:r>
                      <a:b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теория</a:t>
                      </a:r>
                      <a:b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вероятностей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Математическое</a:t>
                      </a:r>
                      <a:b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моделирование и</a:t>
                      </a:r>
                      <a:b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анализ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209"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16% - 24%</a:t>
                      </a:r>
                      <a:b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(8-12 баллов)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42% - 50%</a:t>
                      </a:r>
                      <a:b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(21-25 баллов)</a:t>
                      </a:r>
                      <a:endParaRPr lang="ru-RU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12% - 20%</a:t>
                      </a:r>
                      <a:b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(6-10 баллов)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16% - 24%</a:t>
                      </a:r>
                      <a:b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(8-12 баллов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оловок 6"/>
          <p:cNvSpPr txBox="1">
            <a:spLocks/>
          </p:cNvSpPr>
          <p:nvPr/>
        </p:nvSpPr>
        <p:spPr>
          <a:xfrm>
            <a:off x="911424" y="32849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Распределение баллов по разделам учебной программы</a:t>
            </a:r>
            <a:br>
              <a:rPr kumimoji="0" lang="ru-RU" sz="4400" b="1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Процесс выставления баллов и оценки за экзаменационную работу 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07367" y="2708920"/>
          <a:ext cx="11233248" cy="3376384"/>
        </p:xfrm>
        <a:graphic>
          <a:graphicData uri="http://schemas.openxmlformats.org/drawingml/2006/table">
            <a:tbl>
              <a:tblPr/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Баллы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Процентное содержание</a:t>
                      </a:r>
                      <a:b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8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баллов, %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Оценка</a:t>
                      </a:r>
                      <a:endParaRPr lang="ru-RU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 – 19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0 – 39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 (неудовлетворительно)</a:t>
                      </a:r>
                      <a:endParaRPr lang="ru-RU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 – 32 </a:t>
                      </a:r>
                      <a:endParaRPr lang="ru-RU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40 – 64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 (удовлетворительно)</a:t>
                      </a:r>
                      <a:endParaRPr lang="ru-RU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33 – 42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 – 84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 (хорошо)</a:t>
                      </a:r>
                      <a:endParaRPr lang="ru-RU" sz="1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43 – 50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85 – 100 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(отлично)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9873" name="Rectangle 1"/>
          <p:cNvSpPr>
            <a:spLocks noChangeArrowheads="1"/>
          </p:cNvSpPr>
          <p:nvPr/>
        </p:nvSpPr>
        <p:spPr bwMode="auto">
          <a:xfrm>
            <a:off x="407368" y="1412776"/>
            <a:ext cx="104582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Процесс выставления баллов за экзаменационную работу осуществляется</a:t>
            </a:r>
            <a:r>
              <a:rPr kumimoji="0" lang="ru-RU" sz="1400" b="0" i="1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аттестационной комиссией на основании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предоставленной схемы выставления баллов.</a:t>
            </a:r>
            <a:b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Выставленные баллы обучающихся переводятся в оценку согласно шкале перевода баллов в оценки.</a:t>
            </a:r>
            <a:br>
              <a:rPr kumimoji="0" lang="ru-RU" sz="14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br>
              <a:rPr kumimoji="0" lang="ru-RU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Описание оценок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79376" y="908720"/>
            <a:ext cx="113772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Описание оценок дается для общего представления стандартов возможных достижений обучающихся, за которые присуждается определенная оценка. На практике присужденная оценка зависит от степени соответствия работ обучающихся  задачам оценивания. 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51384" y="1844824"/>
          <a:ext cx="11377264" cy="4921469"/>
        </p:xfrm>
        <a:graphic>
          <a:graphicData uri="http://schemas.openxmlformats.org/drawingml/2006/table">
            <a:tbl>
              <a:tblPr/>
              <a:tblGrid>
                <a:gridCol w="967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0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440">
                <a:tc>
                  <a:txBody>
                    <a:bodyPr/>
                    <a:lstStyle/>
                    <a:p>
                      <a:r>
                        <a:rPr lang="ru-RU" sz="12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Оценка 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Описание</a:t>
                      </a:r>
                      <a:endParaRPr lang="ru-RU" sz="12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4667"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демонстрирует глубокое знание и понимание предмета.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является в полной мере компетентным в использовании математических приемов, содержащихся в учебной программе, и способен выбрать метод решения, соответствующий конкретной ситуации. </a:t>
                      </a:r>
                    </a:p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владеет прочными арифметическими навыками и способен производить точные вычисления. </a:t>
                      </a:r>
                    </a:p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с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пособен применять математические приемы в различных контекстах, знакомых и незнакомых.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может использовать правильные математические суждения при решении задач, четко обосновывая выбор математических приемов.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3815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демонстрирует хорошее знание и понимание предмета.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является компетентным в использовании математических приемов, содержащихся в учебной программе, и способен выбрать метод решения, соответствующий конкретной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ситуации. </a:t>
                      </a:r>
                    </a:p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владеет хорошими арифметическими навыками. </a:t>
                      </a:r>
                    </a:p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применяет свои знания для решения задач, представленных в известных контекстах, в том числе многоступенчатых задач. В своих решениях обучающийся использует математические суждения. </a:t>
                      </a:r>
                    </a:p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выбирает эффективные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методы для поиска решений, проверяя, насколько правдоподобны эти решения.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6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демонстрирует базовые знания по предмету.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является компетентным в использовании некоторых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математических приемов, содержащихся в учебной программе.</a:t>
                      </a:r>
                      <a:b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может выполнять стандартные арифметические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вычисления, алгебраические преобразования. </a:t>
                      </a:r>
                    </a:p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Обучающийся умеет применять свои знания при решении типовых задач. Иногда при решении несложных задач обучающийся может определить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соответствующие математические приемы и применить их для поиска</a:t>
                      </a:r>
                      <a:r>
                        <a:rPr lang="ru-RU" sz="1200" b="0" i="0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решения. В некоторых случаях обучающийся может интерпретировать результаты решения в заданном контексте.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958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62644" marR="62644" marT="31322" marB="31322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 обучающегося отсутствуют базовые знания по предмету.</a:t>
                      </a:r>
                      <a:endParaRPr lang="ru-RU" sz="1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8849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Спецификация итоговой аттестации по предмету «Русский язык» (с русским языком обучения) 9 класс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407368" y="1988841"/>
          <a:ext cx="11449272" cy="4233322"/>
        </p:xfrm>
        <a:graphic>
          <a:graphicData uri="http://schemas.openxmlformats.org/drawingml/2006/table">
            <a:tbl>
              <a:tblPr/>
              <a:tblGrid>
                <a:gridCol w="10297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164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ОПИСАНИЕ ЭКЗАМЕНАЦИОННОЙ РАБОТЫ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641">
                <a:tc>
                  <a:txBody>
                    <a:bodyPr/>
                    <a:lstStyle/>
                    <a:p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Чтение и письмо 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 часа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882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Экзаменационная работа предполагает работу с двумя текстами (общий объем текстов –400-450 слов). </a:t>
                      </a:r>
                    </a:p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 основе текстов обучающиеся выполняют письменную работу – эссе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аргументация (170-200 слов), при этом используя соответствующую лексику, приводя в качестве аргументов переработанную информацию из обоих текстов.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Пользоваться словарями запрещается.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77385">
                <a:tc>
                  <a:txBody>
                    <a:bodyPr/>
                    <a:lstStyle/>
                    <a:p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Для обучающихся </a:t>
                      </a: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 углубленным изучением </a:t>
                      </a: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предметов гуманитарного цикла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экзаменационная работа предполагает работу с двумя текстами (общий объем – 450-500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слов). На основе текстов обучающиеся выполняют одну письменную работу – эссе/ статья/рассказ и др. (200-250 слов), при этом используя соответствующую лексику, приводя в качестве аргументов переработанную информацию из обоих текстов.</a:t>
                      </a:r>
                      <a:b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0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Пользоваться словарями запрещается.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3882">
                <a:tc>
                  <a:txBody>
                    <a:bodyPr/>
                    <a:lstStyle/>
                    <a:p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Максимальный</a:t>
                      </a:r>
                      <a:b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400" b="1" i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балл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782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Описание экзаменационной работы</a:t>
            </a:r>
            <a:br>
              <a:rPr kumimoji="0" lang="ru-RU" sz="1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br>
              <a:rPr kumimoji="0" lang="ru-RU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Тема Office">
  <a:themeElements>
    <a:clrScheme name="Офтальмологи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A80D9"/>
      </a:accent1>
      <a:accent2>
        <a:srgbClr val="2393D9"/>
      </a:accent2>
      <a:accent3>
        <a:srgbClr val="6BBEF2"/>
      </a:accent3>
      <a:accent4>
        <a:srgbClr val="88D4F2"/>
      </a:accent4>
      <a:accent5>
        <a:srgbClr val="C5F0FC"/>
      </a:accent5>
      <a:accent6>
        <a:srgbClr val="F2F2F2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1937</Words>
  <Application>Microsoft Office PowerPoint</Application>
  <PresentationFormat>Широкоэкранный</PresentationFormat>
  <Paragraphs>163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Тема Office</vt:lpstr>
      <vt:lpstr>АЛГОРИТМ подготовки к итоговой аттестации  учащихся  9  класса  в 2020-2021 учебном году  </vt:lpstr>
      <vt:lpstr>АЛГОРИТМ подготовки к итоговой аттестации  учащихся</vt:lpstr>
      <vt:lpstr>Презентация PowerPoint</vt:lpstr>
      <vt:lpstr>Спецификация итоговой аттестации по предмету «Алгебра» 9 класс</vt:lpstr>
      <vt:lpstr>Задачи оценивания  </vt:lpstr>
      <vt:lpstr>Распределение баллов по задачам оценивания  </vt:lpstr>
      <vt:lpstr>Процесс выставления баллов и оценки за экзаменационную работу  </vt:lpstr>
      <vt:lpstr>Описание оценок  </vt:lpstr>
      <vt:lpstr>Спецификация итоговой аттестации по предмету «Русский язык» (с русским языком обучения) 9 класс</vt:lpstr>
      <vt:lpstr>Распределение баллов  </vt:lpstr>
      <vt:lpstr>Задачи оценивания  </vt:lpstr>
      <vt:lpstr>Описание оценок  </vt:lpstr>
      <vt:lpstr>Схема выставления баллов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Юрий Козырев</dc:creator>
  <cp:lastModifiedBy>student</cp:lastModifiedBy>
  <cp:revision>209</cp:revision>
  <cp:lastPrinted>2021-05-06T10:58:54Z</cp:lastPrinted>
  <dcterms:created xsi:type="dcterms:W3CDTF">2020-08-15T11:04:58Z</dcterms:created>
  <dcterms:modified xsi:type="dcterms:W3CDTF">2021-05-06T10:59:15Z</dcterms:modified>
</cp:coreProperties>
</file>