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7" r:id="rId2"/>
    <p:sldId id="266" r:id="rId3"/>
    <p:sldId id="265" r:id="rId4"/>
    <p:sldId id="267" r:id="rId5"/>
    <p:sldId id="268" r:id="rId6"/>
    <p:sldId id="269" r:id="rId7"/>
    <p:sldId id="261" r:id="rId8"/>
    <p:sldId id="262" r:id="rId9"/>
    <p:sldId id="263" r:id="rId10"/>
    <p:sldId id="264" r:id="rId11"/>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7FB"/>
    <a:srgbClr val="ECF1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39" d="100"/>
          <a:sy n="39" d="100"/>
        </p:scale>
        <p:origin x="-2550" y="-46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00C87-31FC-49E0-A7B8-5FD2886C74B8}" type="datetimeFigureOut">
              <a:rPr lang="ru-RU" smtClean="0"/>
              <a:t>02.12.2019</a:t>
            </a:fld>
            <a:endParaRPr lang="ru-RU" dirty="0"/>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10CC32-5868-4287-970E-5443C751C5C4}" type="slidenum">
              <a:rPr lang="ru-RU" smtClean="0"/>
              <a:t>‹#›</a:t>
            </a:fld>
            <a:endParaRPr lang="ru-RU" dirty="0"/>
          </a:p>
        </p:txBody>
      </p:sp>
    </p:spTree>
    <p:extLst>
      <p:ext uri="{BB962C8B-B14F-4D97-AF65-F5344CB8AC3E}">
        <p14:creationId xmlns:p14="http://schemas.microsoft.com/office/powerpoint/2010/main" val="575549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143125" y="685800"/>
            <a:ext cx="257175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010CC32-5868-4287-970E-5443C751C5C4}" type="slidenum">
              <a:rPr lang="ru-RU" smtClean="0"/>
              <a:t>7</a:t>
            </a:fld>
            <a:endParaRPr lang="ru-RU" dirty="0"/>
          </a:p>
        </p:txBody>
      </p:sp>
    </p:spTree>
    <p:extLst>
      <p:ext uri="{BB962C8B-B14F-4D97-AF65-F5344CB8AC3E}">
        <p14:creationId xmlns:p14="http://schemas.microsoft.com/office/powerpoint/2010/main" val="239734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274477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241810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64790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36205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52309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32812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114265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4288049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82204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05153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t>02.12.2019</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71631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12B65C7-2463-46F6-A1A4-A908F3F8FA75}" type="datetimeFigureOut">
              <a:rPr lang="ru-RU" smtClean="0"/>
              <a:t>02.12.2019</a:t>
            </a:fld>
            <a:endParaRPr lang="ru-RU" dirty="0"/>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6359F2B-1FF6-40A2-8A70-A8342F576380}" type="slidenum">
              <a:rPr lang="ru-RU" smtClean="0"/>
              <a:t>‹#›</a:t>
            </a:fld>
            <a:endParaRPr lang="ru-RU" dirty="0"/>
          </a:p>
        </p:txBody>
      </p:sp>
    </p:spTree>
    <p:extLst>
      <p:ext uri="{BB962C8B-B14F-4D97-AF65-F5344CB8AC3E}">
        <p14:creationId xmlns:p14="http://schemas.microsoft.com/office/powerpoint/2010/main" val="161758562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2776" y="251272"/>
            <a:ext cx="4464496" cy="1080121"/>
          </a:xfrm>
        </p:spPr>
        <p:txBody>
          <a:bodyPr>
            <a:normAutofit fontScale="90000"/>
          </a:bodyPr>
          <a:lstStyle/>
          <a:p>
            <a:r>
              <a:rPr lang="ru-RU" sz="2300" b="1" dirty="0" smtClean="0">
                <a:solidFill>
                  <a:srgbClr val="002060"/>
                </a:solidFill>
                <a:latin typeface="+mn-lt"/>
                <a:ea typeface="+mn-ea"/>
                <a:cs typeface="+mn-cs"/>
              </a:rPr>
              <a:t>     </a:t>
            </a:r>
            <a:r>
              <a:rPr lang="ru-RU" sz="2300" b="1" dirty="0" smtClean="0">
                <a:solidFill>
                  <a:srgbClr val="002060"/>
                </a:solidFill>
                <a:latin typeface="+mn-lt"/>
                <a:ea typeface="+mn-ea"/>
                <a:cs typeface="+mn-cs"/>
              </a:rPr>
              <a:t>    ФОРМА ПРОВЕДЕНИЯ </a:t>
            </a:r>
            <a:br>
              <a:rPr lang="ru-RU" sz="2300" b="1" dirty="0" smtClean="0">
                <a:solidFill>
                  <a:srgbClr val="002060"/>
                </a:solidFill>
                <a:latin typeface="+mn-lt"/>
                <a:ea typeface="+mn-ea"/>
                <a:cs typeface="+mn-cs"/>
              </a:rPr>
            </a:br>
            <a:r>
              <a:rPr lang="ru-RU" sz="2300" b="1" dirty="0" smtClean="0">
                <a:solidFill>
                  <a:srgbClr val="002060"/>
                </a:solidFill>
                <a:latin typeface="+mn-lt"/>
                <a:ea typeface="+mn-ea"/>
                <a:cs typeface="+mn-cs"/>
              </a:rPr>
              <a:t>      И</a:t>
            </a:r>
            <a:r>
              <a:rPr lang="en-US" sz="2300" b="1" dirty="0" smtClean="0">
                <a:solidFill>
                  <a:srgbClr val="002060"/>
                </a:solidFill>
                <a:latin typeface="+mn-lt"/>
                <a:ea typeface="+mn-ea"/>
                <a:cs typeface="+mn-cs"/>
              </a:rPr>
              <a:t>ТОГОВ</a:t>
            </a:r>
            <a:r>
              <a:rPr lang="ru-RU" sz="2300" b="1" dirty="0" smtClean="0">
                <a:solidFill>
                  <a:srgbClr val="002060"/>
                </a:solidFill>
                <a:latin typeface="+mn-lt"/>
                <a:ea typeface="+mn-ea"/>
                <a:cs typeface="+mn-cs"/>
              </a:rPr>
              <a:t>ОЙ</a:t>
            </a:r>
            <a:r>
              <a:rPr lang="en-US" sz="2300" b="1" dirty="0" smtClean="0">
                <a:solidFill>
                  <a:srgbClr val="002060"/>
                </a:solidFill>
                <a:latin typeface="+mn-lt"/>
                <a:ea typeface="+mn-ea"/>
                <a:cs typeface="+mn-cs"/>
              </a:rPr>
              <a:t> АТТЕСТАЦИ</a:t>
            </a:r>
            <a:r>
              <a:rPr lang="ru-RU" sz="2300" b="1" dirty="0" smtClean="0">
                <a:solidFill>
                  <a:srgbClr val="002060"/>
                </a:solidFill>
                <a:latin typeface="+mn-lt"/>
                <a:ea typeface="+mn-ea"/>
                <a:cs typeface="+mn-cs"/>
              </a:rPr>
              <a:t>И</a:t>
            </a:r>
            <a:r>
              <a:rPr lang="en-US" sz="2300" b="1" dirty="0" smtClean="0">
                <a:solidFill>
                  <a:srgbClr val="002060"/>
                </a:solidFill>
                <a:latin typeface="+mn-lt"/>
                <a:ea typeface="+mn-ea"/>
                <a:cs typeface="+mn-cs"/>
              </a:rPr>
              <a:t> </a:t>
            </a:r>
            <a:r>
              <a:rPr lang="ru-RU" sz="2300" b="1" dirty="0" smtClean="0">
                <a:solidFill>
                  <a:srgbClr val="002060"/>
                </a:solidFill>
                <a:latin typeface="+mn-lt"/>
                <a:ea typeface="+mn-ea"/>
                <a:cs typeface="+mn-cs"/>
              </a:rPr>
              <a:t/>
            </a:r>
            <a:br>
              <a:rPr lang="ru-RU" sz="2300" b="1" dirty="0" smtClean="0">
                <a:solidFill>
                  <a:srgbClr val="002060"/>
                </a:solidFill>
                <a:latin typeface="+mn-lt"/>
                <a:ea typeface="+mn-ea"/>
                <a:cs typeface="+mn-cs"/>
              </a:rPr>
            </a:br>
            <a:r>
              <a:rPr lang="en-US" sz="2300" b="1" dirty="0" smtClean="0">
                <a:solidFill>
                  <a:srgbClr val="002060"/>
                </a:solidFill>
                <a:latin typeface="+mn-lt"/>
                <a:ea typeface="+mn-ea"/>
                <a:cs typeface="+mn-cs"/>
              </a:rPr>
              <a:t>ДЛЯ ОБУЧАЮЩИХСЯ 9 КЛАССА</a:t>
            </a:r>
            <a:r>
              <a:rPr lang="kk-KZ" sz="2300" b="1" dirty="0" smtClean="0">
                <a:solidFill>
                  <a:srgbClr val="002060"/>
                </a:solidFill>
                <a:latin typeface="+mn-lt"/>
                <a:ea typeface="+mn-ea"/>
                <a:cs typeface="+mn-cs"/>
              </a:rPr>
              <a:t/>
            </a:r>
            <a:br>
              <a:rPr lang="kk-KZ" sz="2300" b="1" dirty="0" smtClean="0">
                <a:solidFill>
                  <a:srgbClr val="002060"/>
                </a:solidFill>
                <a:latin typeface="+mn-lt"/>
                <a:ea typeface="+mn-ea"/>
                <a:cs typeface="+mn-cs"/>
              </a:rPr>
            </a:br>
            <a:r>
              <a:rPr lang="kk-KZ" sz="2000" i="1" dirty="0" smtClean="0">
                <a:solidFill>
                  <a:srgbClr val="002060"/>
                </a:solidFill>
                <a:latin typeface="+mn-lt"/>
                <a:ea typeface="+mn-ea"/>
                <a:cs typeface="+mn-cs"/>
              </a:rPr>
              <a:t>                           </a:t>
            </a:r>
            <a:endParaRPr lang="ru-RU" sz="2000" i="1" dirty="0">
              <a:solidFill>
                <a:srgbClr val="002060"/>
              </a:solidFill>
              <a:latin typeface="+mn-lt"/>
            </a:endParaRPr>
          </a:p>
        </p:txBody>
      </p:sp>
      <p:pic>
        <p:nvPicPr>
          <p:cNvPr id="1026" name="Picture 2" descr="C:\Program Files (x86)\Microsoft Office\MEDIA\CAGCAT10\j0299125.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0629" y="1"/>
            <a:ext cx="864096" cy="176449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20319" y="1331642"/>
            <a:ext cx="6318702" cy="5663089"/>
          </a:xfrm>
          <a:prstGeom prst="rect">
            <a:avLst/>
          </a:prstGeom>
        </p:spPr>
        <p:txBody>
          <a:bodyPr wrap="square">
            <a:spAutoFit/>
          </a:bodyPr>
          <a:lstStyle/>
          <a:p>
            <a:pPr algn="just"/>
            <a:r>
              <a:rPr lang="ru-RU" sz="2000" b="1" dirty="0" smtClean="0">
                <a:solidFill>
                  <a:srgbClr val="002060"/>
                </a:solidFill>
                <a:latin typeface="Times New Roman" panose="02020603050405020304" pitchFamily="18" charset="0"/>
                <a:cs typeface="Times New Roman" panose="02020603050405020304" pitchFamily="18" charset="0"/>
              </a:rPr>
              <a:t>               ПУНКТ 37. </a:t>
            </a:r>
          </a:p>
          <a:p>
            <a:pPr algn="just"/>
            <a:endParaRPr lang="ru-RU" sz="800" b="1" dirty="0" smtClean="0">
              <a:solidFill>
                <a:srgbClr val="002060"/>
              </a:solidFill>
              <a:latin typeface="Times New Roman" panose="02020603050405020304" pitchFamily="18" charset="0"/>
              <a:cs typeface="Times New Roman" panose="02020603050405020304" pitchFamily="18" charset="0"/>
            </a:endParaRPr>
          </a:p>
          <a:p>
            <a:pPr marL="457200" indent="-457200" algn="just">
              <a:buAutoNum type="arabicParenR"/>
            </a:pPr>
            <a:r>
              <a:rPr lang="ru-RU" sz="2000" b="1" dirty="0" smtClean="0">
                <a:solidFill>
                  <a:srgbClr val="C00000"/>
                </a:solidFill>
                <a:latin typeface="Times New Roman" panose="02020603050405020304" pitchFamily="18" charset="0"/>
                <a:cs typeface="Times New Roman" panose="02020603050405020304" pitchFamily="18" charset="0"/>
              </a:rPr>
              <a:t>ПИСЬМЕННЫЙ ЭКЗАМЕН ПО РОДНОМУ ЯЗЫКУ   </a:t>
            </a:r>
            <a:r>
              <a:rPr lang="ru-RU" sz="2000" dirty="0" smtClean="0">
                <a:solidFill>
                  <a:srgbClr val="002060"/>
                </a:solidFill>
                <a:latin typeface="Times New Roman" panose="02020603050405020304" pitchFamily="18" charset="0"/>
                <a:cs typeface="Times New Roman" panose="02020603050405020304" pitchFamily="18" charset="0"/>
              </a:rPr>
              <a:t>(</a:t>
            </a:r>
            <a:r>
              <a:rPr lang="ru-RU" sz="2000" dirty="0">
                <a:solidFill>
                  <a:srgbClr val="002060"/>
                </a:solidFill>
                <a:latin typeface="Times New Roman" panose="02020603050405020304" pitchFamily="18" charset="0"/>
                <a:cs typeface="Times New Roman" panose="02020603050405020304" pitchFamily="18" charset="0"/>
              </a:rPr>
              <a:t>по языку обучения) </a:t>
            </a: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r>
              <a:rPr lang="ru-RU" sz="2200" b="1" dirty="0" smtClean="0">
                <a:solidFill>
                  <a:srgbClr val="002060"/>
                </a:solidFill>
                <a:latin typeface="Times New Roman" panose="02020603050405020304" pitchFamily="18" charset="0"/>
                <a:cs typeface="Times New Roman" panose="02020603050405020304" pitchFamily="18" charset="0"/>
              </a:rPr>
              <a:t>Чтение и письмо  -  2 часа (астрономических)</a:t>
            </a:r>
          </a:p>
          <a:p>
            <a:pPr algn="just"/>
            <a:endParaRPr lang="ru-RU" sz="800" dirty="0" smtClean="0">
              <a:solidFill>
                <a:srgbClr val="002060"/>
              </a:solidFill>
              <a:latin typeface="Times New Roman" panose="02020603050405020304" pitchFamily="18" charset="0"/>
              <a:cs typeface="Times New Roman" panose="02020603050405020304" pitchFamily="18" charset="0"/>
            </a:endParaRPr>
          </a:p>
          <a:p>
            <a:pPr algn="just"/>
            <a:r>
              <a:rPr lang="kk-KZ" sz="2000" dirty="0" smtClean="0">
                <a:solidFill>
                  <a:srgbClr val="0070C0"/>
                </a:solidFill>
                <a:latin typeface="Times New Roman" panose="02020603050405020304" pitchFamily="18" charset="0"/>
                <a:cs typeface="Times New Roman" panose="02020603050405020304" pitchFamily="18" charset="0"/>
              </a:rPr>
              <a:t>Экзаменационная </a:t>
            </a:r>
            <a:r>
              <a:rPr lang="kk-KZ" sz="2000" dirty="0">
                <a:solidFill>
                  <a:srgbClr val="0070C0"/>
                </a:solidFill>
                <a:latin typeface="Times New Roman" panose="02020603050405020304" pitchFamily="18" charset="0"/>
                <a:cs typeface="Times New Roman" panose="02020603050405020304" pitchFamily="18" charset="0"/>
              </a:rPr>
              <a:t>работа предполагает работу с двумя текстами (общий объем текстов – 400-450 слов). На основе текстов обучающиеся выполняют письменную работу – эссе-аргументация (170-200 слов), в которой используются аргументы, факты и соответствующая лексика.</a:t>
            </a:r>
            <a:endParaRPr lang="ru-RU" sz="2000" dirty="0">
              <a:solidFill>
                <a:srgbClr val="0070C0"/>
              </a:solidFill>
              <a:latin typeface="Times New Roman" panose="02020603050405020304" pitchFamily="18" charset="0"/>
              <a:cs typeface="Times New Roman" panose="02020603050405020304" pitchFamily="18" charset="0"/>
            </a:endParaRPr>
          </a:p>
          <a:p>
            <a:pPr algn="just"/>
            <a:r>
              <a:rPr lang="kk-KZ" sz="2000" dirty="0">
                <a:solidFill>
                  <a:srgbClr val="0070C0"/>
                </a:solidFill>
                <a:latin typeface="Times New Roman" panose="02020603050405020304" pitchFamily="18" charset="0"/>
                <a:cs typeface="Times New Roman" panose="02020603050405020304" pitchFamily="18" charset="0"/>
              </a:rPr>
              <a:t>Пользоваться словарями запрещается</a:t>
            </a:r>
            <a:r>
              <a:rPr lang="kk-KZ" sz="2000" dirty="0" smtClean="0">
                <a:solidFill>
                  <a:srgbClr val="0070C0"/>
                </a:solidFill>
                <a:latin typeface="Times New Roman" panose="02020603050405020304" pitchFamily="18" charset="0"/>
                <a:cs typeface="Times New Roman" panose="02020603050405020304" pitchFamily="18" charset="0"/>
              </a:rPr>
              <a:t>.</a:t>
            </a:r>
          </a:p>
          <a:p>
            <a:pPr algn="just"/>
            <a:endParaRPr lang="kk-KZ" sz="800" dirty="0" smtClean="0">
              <a:solidFill>
                <a:srgbClr val="0070C0"/>
              </a:solidFill>
              <a:latin typeface="Times New Roman" panose="02020603050405020304" pitchFamily="18" charset="0"/>
              <a:cs typeface="Times New Roman" panose="02020603050405020304" pitchFamily="18" charset="0"/>
            </a:endParaRPr>
          </a:p>
          <a:p>
            <a:r>
              <a:rPr lang="kk-KZ" sz="2200" b="1" dirty="0" smtClean="0">
                <a:solidFill>
                  <a:srgbClr val="002060"/>
                </a:solidFill>
                <a:latin typeface="Times New Roman" panose="02020603050405020304" pitchFamily="18" charset="0"/>
                <a:cs typeface="Times New Roman" panose="02020603050405020304" pitchFamily="18" charset="0"/>
              </a:rPr>
              <a:t>Максимальный балл – 20 баллов</a:t>
            </a:r>
          </a:p>
          <a:p>
            <a:endParaRPr lang="kk-KZ" sz="800" dirty="0" smtClean="0">
              <a:solidFill>
                <a:srgbClr val="FF0000"/>
              </a:solidFill>
            </a:endParaRPr>
          </a:p>
          <a:p>
            <a:endParaRPr lang="ru-RU" sz="800" dirty="0">
              <a:solidFill>
                <a:srgbClr val="FF0000"/>
              </a:solidFill>
            </a:endParaRPr>
          </a:p>
          <a:p>
            <a:pPr lvl="0"/>
            <a:r>
              <a:rPr lang="ru-RU" sz="2000" b="1" dirty="0" smtClean="0">
                <a:solidFill>
                  <a:srgbClr val="C00000"/>
                </a:solidFill>
                <a:latin typeface="Times New Roman" pitchFamily="18" charset="0"/>
                <a:ea typeface="Calibri" pitchFamily="34" charset="0"/>
                <a:cs typeface="Times New Roman" pitchFamily="18" charset="0"/>
              </a:rPr>
              <a:t>                Шкала </a:t>
            </a:r>
            <a:r>
              <a:rPr lang="ru-RU" sz="2000" b="1" dirty="0">
                <a:solidFill>
                  <a:srgbClr val="C00000"/>
                </a:solidFill>
                <a:latin typeface="Times New Roman" pitchFamily="18" charset="0"/>
                <a:ea typeface="Calibri" pitchFamily="34" charset="0"/>
                <a:cs typeface="Times New Roman" pitchFamily="18" charset="0"/>
              </a:rPr>
              <a:t>перевода баллов экзамена </a:t>
            </a:r>
            <a:endParaRPr lang="ru-RU" sz="2000" b="1" dirty="0" smtClean="0">
              <a:solidFill>
                <a:srgbClr val="C00000"/>
              </a:solidFill>
              <a:latin typeface="Times New Roman" pitchFamily="18" charset="0"/>
              <a:ea typeface="Calibri" pitchFamily="34" charset="0"/>
              <a:cs typeface="Times New Roman" pitchFamily="18" charset="0"/>
            </a:endParaRPr>
          </a:p>
          <a:p>
            <a:pPr lvl="0"/>
            <a:r>
              <a:rPr lang="ru-RU" sz="2000" b="1" dirty="0" smtClean="0">
                <a:solidFill>
                  <a:srgbClr val="C00000"/>
                </a:solidFill>
                <a:latin typeface="Times New Roman" pitchFamily="18" charset="0"/>
                <a:ea typeface="Calibri" pitchFamily="34" charset="0"/>
                <a:cs typeface="Times New Roman" pitchFamily="18" charset="0"/>
              </a:rPr>
              <a:t>                     в </a:t>
            </a:r>
            <a:r>
              <a:rPr lang="ru-RU" sz="2000" b="1" dirty="0">
                <a:solidFill>
                  <a:srgbClr val="C00000"/>
                </a:solidFill>
                <a:latin typeface="Times New Roman" pitchFamily="18" charset="0"/>
                <a:ea typeface="Calibri" pitchFamily="34" charset="0"/>
                <a:cs typeface="Times New Roman" pitchFamily="18" charset="0"/>
              </a:rPr>
              <a:t>экзаменационную </a:t>
            </a:r>
            <a:r>
              <a:rPr lang="ru-RU" sz="2000" b="1" dirty="0" smtClean="0">
                <a:solidFill>
                  <a:srgbClr val="C00000"/>
                </a:solidFill>
                <a:latin typeface="Times New Roman" pitchFamily="18" charset="0"/>
                <a:ea typeface="Calibri" pitchFamily="34" charset="0"/>
                <a:cs typeface="Times New Roman" pitchFamily="18" charset="0"/>
              </a:rPr>
              <a:t>оценку</a:t>
            </a:r>
            <a:endParaRPr lang="ru-RU" sz="2000" dirty="0" smtClean="0">
              <a:solidFill>
                <a:srgbClr val="C00000"/>
              </a:solidFill>
              <a:latin typeface="Arial" pitchFamily="34" charset="0"/>
            </a:endParaRPr>
          </a:p>
          <a:p>
            <a:pPr algn="just"/>
            <a:endParaRPr lang="ru-RU" sz="2000" dirty="0" smtClean="0">
              <a:solidFill>
                <a:schemeClr val="tx2">
                  <a:lumMod val="50000"/>
                </a:schemeClr>
              </a:solidFill>
            </a:endParaRPr>
          </a:p>
          <a:p>
            <a:pPr algn="just"/>
            <a:endParaRPr lang="ru-RU" sz="2000" b="1" dirty="0">
              <a:solidFill>
                <a:srgbClr val="C00000"/>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159055027"/>
              </p:ext>
            </p:extLst>
          </p:nvPr>
        </p:nvGraphicFramePr>
        <p:xfrm>
          <a:off x="220319" y="6444208"/>
          <a:ext cx="6366433" cy="2304256"/>
        </p:xfrm>
        <a:graphic>
          <a:graphicData uri="http://schemas.openxmlformats.org/drawingml/2006/table">
            <a:tbl>
              <a:tblPr firstRow="1" firstCol="1" bandRow="1">
                <a:tableStyleId>{5C22544A-7EE6-4342-B048-85BDC9FD1C3A}</a:tableStyleId>
              </a:tblPr>
              <a:tblGrid>
                <a:gridCol w="1829929"/>
                <a:gridCol w="2304256"/>
                <a:gridCol w="2232248"/>
              </a:tblGrid>
              <a:tr h="836252">
                <a:tc>
                  <a:txBody>
                    <a:bodyPr/>
                    <a:lstStyle/>
                    <a:p>
                      <a:pPr algn="ctr">
                        <a:lnSpc>
                          <a:spcPct val="115000"/>
                        </a:lnSpc>
                        <a:spcAft>
                          <a:spcPts val="100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Процентное содержание баллов, %</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Оценка</a:t>
                      </a:r>
                      <a:endParaRPr lang="ru-RU" sz="1500">
                        <a:effectLst/>
                        <a:latin typeface="Calibri"/>
                        <a:ea typeface="Calibri"/>
                        <a:cs typeface="Arial"/>
                      </a:endParaRPr>
                    </a:p>
                  </a:txBody>
                  <a:tcPr marL="68580" marR="68580" marT="0" marB="0" anchor="ctr"/>
                </a:tc>
              </a:tr>
              <a:tr h="470952">
                <a:tc>
                  <a:txBody>
                    <a:bodyPr/>
                    <a:lstStyle/>
                    <a:p>
                      <a:pPr algn="ctr">
                        <a:lnSpc>
                          <a:spcPct val="115000"/>
                        </a:lnSpc>
                        <a:spcAft>
                          <a:spcPts val="1000"/>
                        </a:spcAft>
                      </a:pPr>
                      <a:r>
                        <a:rPr lang="en-US" sz="1500">
                          <a:effectLst/>
                        </a:rPr>
                        <a:t>0-</a:t>
                      </a:r>
                      <a:r>
                        <a:rPr lang="ru-RU" sz="1500">
                          <a:effectLst/>
                        </a:rPr>
                        <a:t>7</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0-</a:t>
                      </a:r>
                      <a:r>
                        <a:rPr lang="ru-RU" sz="1500" dirty="0">
                          <a:effectLst/>
                        </a:rPr>
                        <a:t>39</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2 (неудовлетворительно) </a:t>
                      </a:r>
                      <a:endParaRPr lang="ru-RU" sz="1500" dirty="0">
                        <a:effectLst/>
                        <a:latin typeface="Calibri"/>
                        <a:ea typeface="Calibri"/>
                        <a:cs typeface="Arial"/>
                      </a:endParaRPr>
                    </a:p>
                  </a:txBody>
                  <a:tcPr marL="68580" marR="68580" marT="0" marB="0" anchor="ctr"/>
                </a:tc>
              </a:tr>
              <a:tr h="322290">
                <a:tc>
                  <a:txBody>
                    <a:bodyPr/>
                    <a:lstStyle/>
                    <a:p>
                      <a:pPr algn="ctr">
                        <a:lnSpc>
                          <a:spcPct val="115000"/>
                        </a:lnSpc>
                        <a:spcAft>
                          <a:spcPts val="1000"/>
                        </a:spcAft>
                      </a:pPr>
                      <a:r>
                        <a:rPr lang="kk-KZ" sz="1500">
                          <a:effectLst/>
                        </a:rPr>
                        <a:t>8-12</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40</a:t>
                      </a:r>
                      <a:r>
                        <a:rPr lang="en-US" sz="1500">
                          <a:effectLst/>
                        </a:rPr>
                        <a:t>-64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3 (удовлетворительно)</a:t>
                      </a:r>
                      <a:endParaRPr lang="ru-RU" sz="1500">
                        <a:effectLst/>
                        <a:latin typeface="Calibri"/>
                        <a:ea typeface="Calibri"/>
                        <a:cs typeface="Arial"/>
                      </a:endParaRPr>
                    </a:p>
                  </a:txBody>
                  <a:tcPr marL="68580" marR="68580" marT="0" marB="0" anchor="ctr"/>
                </a:tc>
              </a:tr>
              <a:tr h="322290">
                <a:tc>
                  <a:txBody>
                    <a:bodyPr/>
                    <a:lstStyle/>
                    <a:p>
                      <a:pPr algn="ctr">
                        <a:lnSpc>
                          <a:spcPct val="115000"/>
                        </a:lnSpc>
                        <a:spcAft>
                          <a:spcPts val="1000"/>
                        </a:spcAft>
                      </a:pPr>
                      <a:r>
                        <a:rPr lang="ru-RU" sz="1500">
                          <a:effectLst/>
                        </a:rPr>
                        <a:t>13-16</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 (хорошо)</a:t>
                      </a:r>
                      <a:endParaRPr lang="ru-RU" sz="1500">
                        <a:effectLst/>
                        <a:latin typeface="Calibri"/>
                        <a:ea typeface="Calibri"/>
                        <a:cs typeface="Arial"/>
                      </a:endParaRPr>
                    </a:p>
                  </a:txBody>
                  <a:tcPr marL="68580" marR="68580" marT="0" marB="0" anchor="ctr"/>
                </a:tc>
              </a:tr>
              <a:tr h="352472">
                <a:tc>
                  <a:txBody>
                    <a:bodyPr/>
                    <a:lstStyle/>
                    <a:p>
                      <a:pPr algn="ctr">
                        <a:lnSpc>
                          <a:spcPct val="115000"/>
                        </a:lnSpc>
                        <a:spcAft>
                          <a:spcPts val="1000"/>
                        </a:spcAft>
                      </a:pPr>
                      <a:r>
                        <a:rPr lang="kk-KZ" sz="1500" dirty="0">
                          <a:effectLst/>
                        </a:rPr>
                        <a:t>17-20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85-100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5 (отлично) </a:t>
                      </a:r>
                      <a:endParaRPr lang="ru-RU" sz="15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3434359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8011" y="323528"/>
            <a:ext cx="6172200" cy="749432"/>
          </a:xfrm>
        </p:spPr>
        <p:txBody>
          <a:bodyPr>
            <a:normAutofit/>
          </a:bodyPr>
          <a:lstStyle/>
          <a:p>
            <a:r>
              <a:rPr lang="kk-KZ" sz="2400" b="1" dirty="0" smtClean="0">
                <a:solidFill>
                  <a:schemeClr val="tx2"/>
                </a:solidFill>
                <a:latin typeface="Arial" pitchFamily="34" charset="0"/>
                <a:cs typeface="Arial" pitchFamily="34" charset="0"/>
              </a:rPr>
              <a:t>ПОЛНОМОЧИЕ КОМИССИИ</a:t>
            </a:r>
            <a:endParaRPr lang="ru-RU" sz="2400" b="1" dirty="0">
              <a:solidFill>
                <a:schemeClr val="tx2"/>
              </a:solidFill>
              <a:latin typeface="Arial" pitchFamily="34" charset="0"/>
              <a:cs typeface="Arial" pitchFamily="34" charset="0"/>
            </a:endParaRPr>
          </a:p>
        </p:txBody>
      </p:sp>
      <p:sp>
        <p:nvSpPr>
          <p:cNvPr id="4" name="Прямоугольник 3"/>
          <p:cNvSpPr/>
          <p:nvPr/>
        </p:nvSpPr>
        <p:spPr>
          <a:xfrm>
            <a:off x="84855" y="1499662"/>
            <a:ext cx="6638512" cy="5173211"/>
          </a:xfrm>
          <a:prstGeom prst="rect">
            <a:avLst/>
          </a:prstGeom>
          <a:solidFill>
            <a:schemeClr val="accent6">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000" b="1" i="0" u="none" strike="noStrike" kern="0" cap="none" spc="-153" normalizeH="0" baseline="0" noProof="0" dirty="0" smtClean="0">
                <a:ln>
                  <a:noFill/>
                </a:ln>
                <a:solidFill>
                  <a:srgbClr val="C00000"/>
                </a:solidFill>
                <a:effectLst/>
                <a:uLnTx/>
                <a:uFillTx/>
                <a:latin typeface="Arial" pitchFamily="34" charset="0"/>
                <a:cs typeface="Arial" pitchFamily="34" charset="0"/>
              </a:rPr>
              <a:t>ПУНКТ </a:t>
            </a:r>
            <a:r>
              <a:rPr lang="kk-KZ" sz="2000" b="1" kern="0" spc="-153" dirty="0" smtClean="0">
                <a:solidFill>
                  <a:srgbClr val="C00000"/>
                </a:solidFill>
                <a:latin typeface="Arial" pitchFamily="34" charset="0"/>
                <a:cs typeface="Arial" pitchFamily="34" charset="0"/>
              </a:rPr>
              <a:t>80</a:t>
            </a:r>
            <a:r>
              <a:rPr kumimoji="0" lang="en-US" sz="2000" b="1" i="0" u="none" strike="noStrike" kern="0" cap="none" spc="-153" normalizeH="0" baseline="0" noProof="0" dirty="0" smtClean="0">
                <a:ln>
                  <a:noFill/>
                </a:ln>
                <a:solidFill>
                  <a:srgbClr val="C00000"/>
                </a:solidFill>
                <a:effectLst/>
                <a:uLnTx/>
                <a:uFillTx/>
                <a:latin typeface="Arial" pitchFamily="34" charset="0"/>
                <a:cs typeface="Arial" pitchFamily="34" charset="0"/>
              </a:rPr>
              <a:t>.</a:t>
            </a:r>
            <a:endParaRPr kumimoji="0" lang="kk-KZ" sz="2000" b="1" i="0" u="none" strike="noStrike" kern="0" cap="none" spc="-153" normalizeH="0" baseline="0" noProof="0" dirty="0" smtClean="0">
              <a:ln>
                <a:noFill/>
              </a:ln>
              <a:solidFill>
                <a:srgbClr val="C00000"/>
              </a:solidFill>
              <a:effectLst/>
              <a:uLnTx/>
              <a:uFillTx/>
              <a:latin typeface="Arial" pitchFamily="34" charset="0"/>
              <a:cs typeface="Arial" pitchFamily="34" charset="0"/>
            </a:endParaRPr>
          </a:p>
          <a:p>
            <a:pPr lvl="0" indent="360000" algn="just"/>
            <a:r>
              <a:rPr kumimoji="0" lang="en-US" sz="2400" b="0" i="0" u="none" strike="noStrike" kern="0" cap="none" spc="-153" normalizeH="0" baseline="0" noProof="0" dirty="0" smtClean="0">
                <a:ln>
                  <a:noFill/>
                </a:ln>
                <a:solidFill>
                  <a:srgbClr val="002060"/>
                </a:solidFill>
                <a:effectLst/>
                <a:uLnTx/>
                <a:uFillTx/>
                <a:latin typeface="Arial" pitchFamily="34" charset="0"/>
                <a:cs typeface="Arial" pitchFamily="34" charset="0"/>
              </a:rPr>
              <a:t> </a:t>
            </a:r>
            <a:r>
              <a:rPr kumimoji="0" lang="kk-KZ" b="0" i="0" u="none" strike="noStrike" kern="0" cap="none" spc="-153" normalizeH="0" baseline="0" noProof="0" dirty="0" smtClean="0">
                <a:ln>
                  <a:noFill/>
                </a:ln>
                <a:solidFill>
                  <a:srgbClr val="002060"/>
                </a:solidFill>
                <a:effectLst/>
                <a:uLnTx/>
                <a:uFillTx/>
                <a:latin typeface="Arial" pitchFamily="34" charset="0"/>
                <a:cs typeface="Arial" pitchFamily="34" charset="0"/>
              </a:rPr>
              <a:t>КОМИССИЕЙ,</a:t>
            </a:r>
            <a:r>
              <a:rPr kumimoji="0" lang="kk-KZ" b="0" i="0" u="none" strike="noStrike" kern="0" cap="none" spc="-153" normalizeH="0" noProof="0" dirty="0" smtClean="0">
                <a:ln>
                  <a:noFill/>
                </a:ln>
                <a:solidFill>
                  <a:srgbClr val="002060"/>
                </a:solidFill>
                <a:effectLst/>
                <a:uLnTx/>
                <a:uFillTx/>
                <a:latin typeface="Arial" pitchFamily="34" charset="0"/>
                <a:cs typeface="Arial" pitchFamily="34" charset="0"/>
              </a:rPr>
              <a:t> ФОРМИРУЕМОЙ ПРИ ШКОЛЕ, ОСУЩЕСТВЛЯЮТСЯ    СЛЕДУЮЩИЕ    МЕРОПРИЯТИЯ:</a:t>
            </a:r>
          </a:p>
          <a:p>
            <a:pPr lvl="0" indent="360000" algn="just"/>
            <a:endParaRPr lang="kk-KZ" sz="2400" kern="0" spc="-153" dirty="0">
              <a:solidFill>
                <a:srgbClr val="002060"/>
              </a:solidFill>
              <a:latin typeface="Arial" pitchFamily="34" charset="0"/>
              <a:cs typeface="Arial" pitchFamily="34" charset="0"/>
            </a:endParaRPr>
          </a:p>
          <a:p>
            <a:pPr lvl="0" indent="360000" algn="just"/>
            <a:r>
              <a:rPr kumimoji="0" lang="kk-KZ" sz="2400" b="0" i="0" u="none" strike="noStrike" kern="0" cap="none" spc="-153" normalizeH="0" noProof="0" dirty="0" smtClean="0">
                <a:ln>
                  <a:noFill/>
                </a:ln>
                <a:solidFill>
                  <a:schemeClr val="accent1">
                    <a:lumMod val="75000"/>
                  </a:schemeClr>
                </a:solidFill>
                <a:effectLst/>
                <a:uLnTx/>
                <a:uFillTx/>
                <a:latin typeface="Arial" pitchFamily="34" charset="0"/>
                <a:cs typeface="Arial" pitchFamily="34" charset="0"/>
              </a:rPr>
              <a:t> </a:t>
            </a:r>
            <a:r>
              <a:rPr lang="ru-RU" sz="2400" kern="0" spc="-153" dirty="0">
                <a:solidFill>
                  <a:schemeClr val="accent1">
                    <a:lumMod val="75000"/>
                  </a:schemeClr>
                </a:solidFill>
                <a:latin typeface="Arial" pitchFamily="34" charset="0"/>
                <a:cs typeface="Arial" pitchFamily="34" charset="0"/>
              </a:rPr>
              <a:t>1) проведение разъяснительной </a:t>
            </a:r>
            <a:r>
              <a:rPr lang="ru-RU" sz="2400" kern="0" spc="-153" dirty="0" smtClean="0">
                <a:solidFill>
                  <a:schemeClr val="accent1">
                    <a:lumMod val="75000"/>
                  </a:schemeClr>
                </a:solidFill>
                <a:latin typeface="Arial" pitchFamily="34" charset="0"/>
                <a:cs typeface="Arial" pitchFamily="34" charset="0"/>
              </a:rPr>
              <a:t>работы </a:t>
            </a:r>
            <a:r>
              <a:rPr lang="ru-RU" sz="2400" kern="0" spc="-153" dirty="0">
                <a:solidFill>
                  <a:schemeClr val="accent1">
                    <a:lumMod val="75000"/>
                  </a:schemeClr>
                </a:solidFill>
                <a:latin typeface="Arial" pitchFamily="34" charset="0"/>
                <a:cs typeface="Arial" pitchFamily="34" charset="0"/>
              </a:rPr>
              <a:t>для обучающихся, педагогов и родителей по вопросам проведения итоговой аттестации</a:t>
            </a:r>
            <a:r>
              <a:rPr lang="ru-RU" sz="2400" kern="0" spc="-153" dirty="0" smtClean="0">
                <a:solidFill>
                  <a:schemeClr val="accent1">
                    <a:lumMod val="75000"/>
                  </a:schemeClr>
                </a:solidFill>
                <a:latin typeface="Arial" pitchFamily="34" charset="0"/>
                <a:cs typeface="Arial" pitchFamily="34" charset="0"/>
              </a:rPr>
              <a:t>;</a:t>
            </a:r>
          </a:p>
          <a:p>
            <a:pPr lvl="0" indent="360000" algn="just"/>
            <a:endParaRPr lang="ru-RU" sz="2400" kern="0" spc="-153" dirty="0">
              <a:solidFill>
                <a:schemeClr val="accent1">
                  <a:lumMod val="75000"/>
                </a:schemeClr>
              </a:solidFill>
              <a:latin typeface="Arial" pitchFamily="34" charset="0"/>
              <a:cs typeface="Arial" pitchFamily="34" charset="0"/>
            </a:endParaRPr>
          </a:p>
          <a:p>
            <a:pPr lvl="0" indent="360000" algn="just"/>
            <a:r>
              <a:rPr lang="ru-RU" sz="2400" kern="0" spc="-153" dirty="0" smtClean="0">
                <a:solidFill>
                  <a:schemeClr val="accent1">
                    <a:lumMod val="75000"/>
                  </a:schemeClr>
                </a:solidFill>
                <a:latin typeface="Arial" pitchFamily="34" charset="0"/>
                <a:cs typeface="Arial" pitchFamily="34" charset="0"/>
              </a:rPr>
              <a:t>3</a:t>
            </a:r>
            <a:r>
              <a:rPr lang="ru-RU" sz="2400" kern="0" spc="-153" dirty="0">
                <a:solidFill>
                  <a:schemeClr val="accent1">
                    <a:lumMod val="75000"/>
                  </a:schemeClr>
                </a:solidFill>
                <a:latin typeface="Arial" pitchFamily="34" charset="0"/>
                <a:cs typeface="Arial" pitchFamily="34" charset="0"/>
              </a:rPr>
              <a:t>) организация работы по проведению итоговой аттестации, а также подготовке обучающихся к итоговой аттестации</a:t>
            </a:r>
            <a:r>
              <a:rPr lang="ru-RU" sz="2400" kern="0" spc="-153" dirty="0" smtClean="0">
                <a:solidFill>
                  <a:schemeClr val="accent1">
                    <a:lumMod val="75000"/>
                  </a:schemeClr>
                </a:solidFill>
                <a:latin typeface="Arial" pitchFamily="34" charset="0"/>
                <a:cs typeface="Arial" pitchFamily="34" charset="0"/>
              </a:rPr>
              <a:t>;</a:t>
            </a:r>
          </a:p>
          <a:p>
            <a:pPr lvl="0" indent="360000" algn="just"/>
            <a:endParaRPr lang="ru-RU" sz="2400" kern="0" spc="-153" dirty="0">
              <a:solidFill>
                <a:schemeClr val="accent1">
                  <a:lumMod val="75000"/>
                </a:schemeClr>
              </a:solidFill>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kk-KZ" sz="2400" i="0" u="none" strike="noStrike" kern="0" cap="none" spc="-153" normalizeH="0" noProof="0" dirty="0" smtClean="0">
                <a:ln>
                  <a:noFill/>
                </a:ln>
                <a:solidFill>
                  <a:schemeClr val="accent1">
                    <a:lumMod val="75000"/>
                  </a:schemeClr>
                </a:solidFill>
                <a:effectLst/>
                <a:uLnTx/>
                <a:uFillTx/>
                <a:latin typeface="Arial" pitchFamily="34" charset="0"/>
                <a:cs typeface="Arial" pitchFamily="34" charset="0"/>
              </a:rPr>
              <a:t>4</a:t>
            </a:r>
            <a:r>
              <a:rPr kumimoji="0" lang="kk-KZ" sz="2400" b="1" i="0" u="none" strike="noStrike" kern="0" cap="none" spc="-153" normalizeH="0" noProof="0" dirty="0" smtClean="0">
                <a:ln>
                  <a:noFill/>
                </a:ln>
                <a:solidFill>
                  <a:schemeClr val="accent1">
                    <a:lumMod val="75000"/>
                  </a:schemeClr>
                </a:solidFill>
                <a:effectLst/>
                <a:uLnTx/>
                <a:uFillTx/>
                <a:latin typeface="Arial" pitchFamily="34" charset="0"/>
                <a:cs typeface="Arial" pitchFamily="34" charset="0"/>
              </a:rPr>
              <a:t>) проверка результатов тестирования обучающихся 9 классов.</a:t>
            </a:r>
            <a:endParaRPr kumimoji="0" lang="en-US" sz="2400" b="1" i="0" u="none" strike="noStrike" kern="0" cap="none" spc="-231" normalizeH="0" baseline="0" noProof="0" dirty="0">
              <a:ln>
                <a:noFill/>
              </a:ln>
              <a:solidFill>
                <a:schemeClr val="accent1">
                  <a:lumMod val="75000"/>
                </a:schemeClr>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2962810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4176" y="323528"/>
            <a:ext cx="6624736" cy="8802410"/>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2) ПИСЬМЕННЫЙ ЭКЗАМЕН ПО </a:t>
            </a:r>
            <a:r>
              <a:rPr lang="ru-RU" b="1" dirty="0" smtClean="0">
                <a:solidFill>
                  <a:srgbClr val="C00000"/>
                </a:solidFill>
                <a:latin typeface="Times New Roman" panose="02020603050405020304" pitchFamily="18" charset="0"/>
                <a:cs typeface="Times New Roman" panose="02020603050405020304" pitchFamily="18" charset="0"/>
              </a:rPr>
              <a:t>МАТЕМАТИКЕ</a:t>
            </a:r>
          </a:p>
          <a:p>
            <a:pPr algn="just"/>
            <a:r>
              <a:rPr lang="ru-RU" b="1" dirty="0">
                <a:solidFill>
                  <a:srgbClr val="C00000"/>
                </a:solidFill>
                <a:latin typeface="Times New Roman" panose="02020603050405020304" pitchFamily="18" charset="0"/>
                <a:cs typeface="Times New Roman" panose="02020603050405020304" pitchFamily="18" charset="0"/>
              </a:rPr>
              <a:t> </a:t>
            </a:r>
            <a:r>
              <a:rPr lang="ru-RU" b="1" dirty="0" smtClean="0">
                <a:solidFill>
                  <a:srgbClr val="C00000"/>
                </a:solidFill>
                <a:latin typeface="Times New Roman" panose="02020603050405020304" pitchFamily="18" charset="0"/>
                <a:cs typeface="Times New Roman" panose="02020603050405020304" pitchFamily="18" charset="0"/>
              </a:rPr>
              <a:t>   (</a:t>
            </a:r>
            <a:r>
              <a:rPr lang="ru-RU" b="1" dirty="0">
                <a:solidFill>
                  <a:srgbClr val="C00000"/>
                </a:solidFill>
                <a:latin typeface="Times New Roman" panose="02020603050405020304" pitchFamily="18" charset="0"/>
                <a:cs typeface="Times New Roman" panose="02020603050405020304" pitchFamily="18" charset="0"/>
              </a:rPr>
              <a:t>АЛГЕБРЕ</a:t>
            </a:r>
            <a:r>
              <a:rPr lang="ru-RU" b="1" dirty="0" smtClean="0">
                <a:solidFill>
                  <a:srgbClr val="C00000"/>
                </a:solidFill>
                <a:latin typeface="Times New Roman" panose="02020603050405020304" pitchFamily="18" charset="0"/>
                <a:cs typeface="Times New Roman" panose="02020603050405020304" pitchFamily="18" charset="0"/>
              </a:rPr>
              <a:t>)</a:t>
            </a:r>
          </a:p>
          <a:p>
            <a:pPr algn="just"/>
            <a:endParaRPr lang="ru-RU" sz="800" b="1" dirty="0">
              <a:solidFill>
                <a:srgbClr val="C00000"/>
              </a:solidFill>
              <a:latin typeface="Times New Roman" panose="02020603050405020304" pitchFamily="18" charset="0"/>
              <a:cs typeface="Times New Roman" panose="02020603050405020304" pitchFamily="18" charset="0"/>
            </a:endParaRPr>
          </a:p>
          <a:p>
            <a:pPr algn="just"/>
            <a:r>
              <a:rPr lang="ru-RU" sz="2200" b="1" dirty="0">
                <a:solidFill>
                  <a:srgbClr val="002060"/>
                </a:solidFill>
                <a:latin typeface="Times New Roman" panose="02020603050405020304" pitchFamily="18" charset="0"/>
                <a:cs typeface="Times New Roman" panose="02020603050405020304" pitchFamily="18" charset="0"/>
              </a:rPr>
              <a:t>Время </a:t>
            </a:r>
            <a:r>
              <a:rPr lang="ru-RU" sz="2200" b="1" dirty="0" smtClean="0">
                <a:solidFill>
                  <a:srgbClr val="002060"/>
                </a:solidFill>
                <a:latin typeface="Times New Roman" panose="02020603050405020304" pitchFamily="18" charset="0"/>
                <a:cs typeface="Times New Roman" panose="02020603050405020304" pitchFamily="18" charset="0"/>
              </a:rPr>
              <a:t>выполнения  -  3 часа (астрономических)</a:t>
            </a:r>
          </a:p>
          <a:p>
            <a:pPr algn="just"/>
            <a:endParaRPr lang="ru-RU" sz="800" b="1" dirty="0" smtClean="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70C0"/>
                </a:solidFill>
                <a:latin typeface="Times New Roman" panose="02020603050405020304" pitchFamily="18" charset="0"/>
                <a:cs typeface="Times New Roman" panose="02020603050405020304" pitchFamily="18" charset="0"/>
              </a:rPr>
              <a:t>Экзаменационная работа состоит из 2 частей. </a:t>
            </a:r>
          </a:p>
          <a:p>
            <a:pPr algn="just"/>
            <a:r>
              <a:rPr lang="ru-RU" sz="2000" b="1" dirty="0">
                <a:solidFill>
                  <a:srgbClr val="0070C0"/>
                </a:solidFill>
                <a:latin typeface="Times New Roman" panose="02020603050405020304" pitchFamily="18" charset="0"/>
                <a:cs typeface="Times New Roman" panose="02020603050405020304" pitchFamily="18" charset="0"/>
              </a:rPr>
              <a:t>Часть А</a:t>
            </a:r>
            <a:r>
              <a:rPr lang="ru-RU" sz="2000" dirty="0">
                <a:solidFill>
                  <a:srgbClr val="0070C0"/>
                </a:solidFill>
                <a:latin typeface="Times New Roman" panose="02020603050405020304" pitchFamily="18" charset="0"/>
                <a:cs typeface="Times New Roman" panose="02020603050405020304" pitchFamily="18" charset="0"/>
              </a:rPr>
              <a:t> содержит 10 заданий с выбором одного правильного ответа из пяти предложенных. Задания оцениваются в 1 балл.</a:t>
            </a:r>
          </a:p>
          <a:p>
            <a:pPr algn="just"/>
            <a:r>
              <a:rPr lang="ru-RU" sz="2000" b="1" dirty="0">
                <a:solidFill>
                  <a:srgbClr val="0070C0"/>
                </a:solidFill>
                <a:latin typeface="Times New Roman" panose="02020603050405020304" pitchFamily="18" charset="0"/>
                <a:cs typeface="Times New Roman" panose="02020603050405020304" pitchFamily="18" charset="0"/>
              </a:rPr>
              <a:t>Часть В</a:t>
            </a:r>
            <a:r>
              <a:rPr lang="ru-RU" sz="2000" dirty="0">
                <a:solidFill>
                  <a:srgbClr val="0070C0"/>
                </a:solidFill>
                <a:latin typeface="Times New Roman" panose="02020603050405020304" pitchFamily="18" charset="0"/>
                <a:cs typeface="Times New Roman" panose="02020603050405020304" pitchFamily="18" charset="0"/>
              </a:rPr>
              <a:t> содержит 8-10 заданий, требующих краткого или развернутого ответов. Задания оцениваются в 2-8 баллов.</a:t>
            </a:r>
          </a:p>
          <a:p>
            <a:pPr algn="just"/>
            <a:r>
              <a:rPr lang="ru-RU" sz="2000" dirty="0">
                <a:solidFill>
                  <a:srgbClr val="0070C0"/>
                </a:solidFill>
                <a:latin typeface="Times New Roman" panose="02020603050405020304" pitchFamily="18" charset="0"/>
                <a:cs typeface="Times New Roman" panose="02020603050405020304" pitchFamily="18" charset="0"/>
              </a:rPr>
              <a:t>Обучающиеся могут использовать </a:t>
            </a:r>
            <a:r>
              <a:rPr lang="ru-RU" sz="2000" dirty="0" smtClean="0">
                <a:solidFill>
                  <a:srgbClr val="0070C0"/>
                </a:solidFill>
                <a:latin typeface="Times New Roman" panose="02020603050405020304" pitchFamily="18" charset="0"/>
                <a:cs typeface="Times New Roman" panose="02020603050405020304" pitchFamily="18" charset="0"/>
              </a:rPr>
              <a:t>математические </a:t>
            </a:r>
            <a:r>
              <a:rPr lang="ru-RU" sz="2000" dirty="0">
                <a:solidFill>
                  <a:srgbClr val="0070C0"/>
                </a:solidFill>
                <a:latin typeface="Times New Roman" panose="02020603050405020304" pitchFamily="18" charset="0"/>
                <a:cs typeface="Times New Roman" panose="02020603050405020304" pitchFamily="18" charset="0"/>
              </a:rPr>
              <a:t>инструменты: линейка и циркуль.</a:t>
            </a:r>
          </a:p>
          <a:p>
            <a:pPr algn="just"/>
            <a:r>
              <a:rPr lang="ru-RU" sz="2000" b="1" dirty="0">
                <a:solidFill>
                  <a:srgbClr val="0070C0"/>
                </a:solidFill>
                <a:latin typeface="Times New Roman" panose="02020603050405020304" pitchFamily="18" charset="0"/>
                <a:cs typeface="Times New Roman" panose="02020603050405020304" pitchFamily="18" charset="0"/>
              </a:rPr>
              <a:t>Не</a:t>
            </a:r>
            <a:r>
              <a:rPr lang="ru-RU" sz="2000" dirty="0">
                <a:solidFill>
                  <a:srgbClr val="0070C0"/>
                </a:solidFill>
                <a:latin typeface="Times New Roman" panose="02020603050405020304" pitchFamily="18" charset="0"/>
                <a:cs typeface="Times New Roman" panose="02020603050405020304" pitchFamily="18" charset="0"/>
              </a:rPr>
              <a:t> разрешается пользоваться калькулятором</a:t>
            </a:r>
            <a:r>
              <a:rPr lang="ru-RU" sz="2000" dirty="0" smtClean="0">
                <a:solidFill>
                  <a:srgbClr val="0070C0"/>
                </a:solidFill>
                <a:latin typeface="Times New Roman" panose="02020603050405020304" pitchFamily="18" charset="0"/>
                <a:cs typeface="Times New Roman" panose="02020603050405020304" pitchFamily="18" charset="0"/>
              </a:rPr>
              <a:t>.</a:t>
            </a:r>
          </a:p>
          <a:p>
            <a:pPr algn="just"/>
            <a:endParaRPr lang="ru-RU" sz="800" dirty="0" smtClean="0">
              <a:solidFill>
                <a:srgbClr val="0070C0"/>
              </a:solidFill>
              <a:latin typeface="Times New Roman" panose="02020603050405020304" pitchFamily="18" charset="0"/>
              <a:cs typeface="Times New Roman" panose="02020603050405020304" pitchFamily="18" charset="0"/>
            </a:endParaRPr>
          </a:p>
          <a:p>
            <a:pPr algn="just"/>
            <a:r>
              <a:rPr lang="kk-KZ" sz="2000" b="1" dirty="0">
                <a:solidFill>
                  <a:srgbClr val="002060"/>
                </a:solidFill>
                <a:latin typeface="Times New Roman" panose="02020603050405020304" pitchFamily="18" charset="0"/>
                <a:cs typeface="Times New Roman" panose="02020603050405020304" pitchFamily="18" charset="0"/>
              </a:rPr>
              <a:t>Максимальный балл </a:t>
            </a:r>
            <a:r>
              <a:rPr lang="kk-KZ" sz="2000" b="1" dirty="0" smtClean="0">
                <a:solidFill>
                  <a:srgbClr val="002060"/>
                </a:solidFill>
                <a:latin typeface="Times New Roman" panose="02020603050405020304" pitchFamily="18" charset="0"/>
                <a:cs typeface="Times New Roman" panose="02020603050405020304" pitchFamily="18" charset="0"/>
              </a:rPr>
              <a:t> –  50 баллов</a:t>
            </a: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lvl="0"/>
            <a:r>
              <a:rPr lang="ru-RU" sz="2000" b="1" dirty="0" smtClean="0">
                <a:solidFill>
                  <a:srgbClr val="C00000"/>
                </a:solidFill>
                <a:latin typeface="Times New Roman" pitchFamily="18" charset="0"/>
                <a:ea typeface="Calibri" pitchFamily="34" charset="0"/>
                <a:cs typeface="Times New Roman" pitchFamily="18" charset="0"/>
              </a:rPr>
              <a:t>                   Шкала </a:t>
            </a:r>
            <a:r>
              <a:rPr lang="ru-RU" sz="2000" b="1" dirty="0">
                <a:solidFill>
                  <a:srgbClr val="C00000"/>
                </a:solidFill>
                <a:latin typeface="Times New Roman" pitchFamily="18" charset="0"/>
                <a:ea typeface="Calibri" pitchFamily="34" charset="0"/>
                <a:cs typeface="Times New Roman" pitchFamily="18" charset="0"/>
              </a:rPr>
              <a:t>перевода баллов экзамена </a:t>
            </a:r>
          </a:p>
          <a:p>
            <a:pPr lvl="0"/>
            <a:r>
              <a:rPr lang="ru-RU" sz="2000" b="1" dirty="0">
                <a:solidFill>
                  <a:srgbClr val="C00000"/>
                </a:solidFill>
                <a:latin typeface="Times New Roman" pitchFamily="18" charset="0"/>
                <a:ea typeface="Calibri" pitchFamily="34" charset="0"/>
                <a:cs typeface="Times New Roman" pitchFamily="18" charset="0"/>
              </a:rPr>
              <a:t>                   </a:t>
            </a:r>
            <a:r>
              <a:rPr lang="ru-RU" sz="2000" b="1" dirty="0" smtClean="0">
                <a:solidFill>
                  <a:srgbClr val="C00000"/>
                </a:solidFill>
                <a:latin typeface="Times New Roman" pitchFamily="18" charset="0"/>
                <a:ea typeface="Calibri" pitchFamily="34" charset="0"/>
                <a:cs typeface="Times New Roman" pitchFamily="18" charset="0"/>
              </a:rPr>
              <a:t>         </a:t>
            </a:r>
            <a:r>
              <a:rPr lang="ru-RU" sz="2000" b="1" dirty="0">
                <a:solidFill>
                  <a:srgbClr val="C00000"/>
                </a:solidFill>
                <a:latin typeface="Times New Roman" pitchFamily="18" charset="0"/>
                <a:ea typeface="Calibri" pitchFamily="34" charset="0"/>
                <a:cs typeface="Times New Roman" pitchFamily="18" charset="0"/>
              </a:rPr>
              <a:t>в экзаменационную оценку</a:t>
            </a:r>
            <a:endParaRPr lang="ru-RU" sz="2000" dirty="0">
              <a:solidFill>
                <a:srgbClr val="C00000"/>
              </a:solidFill>
              <a:latin typeface="Arial" pitchFamily="34" charset="0"/>
            </a:endParaRP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algn="just"/>
            <a:endParaRPr lang="ru-RU" sz="2000" dirty="0" smtClean="0">
              <a:solidFill>
                <a:srgbClr val="0070C0"/>
              </a:solidFill>
              <a:latin typeface="Times New Roman" panose="02020603050405020304" pitchFamily="18" charset="0"/>
              <a:cs typeface="Times New Roman" panose="02020603050405020304" pitchFamily="18" charset="0"/>
            </a:endParaRPr>
          </a:p>
          <a:p>
            <a:pPr algn="just"/>
            <a:endParaRPr lang="ru-RU" sz="2200" b="1" dirty="0" smtClean="0">
              <a:solidFill>
                <a:srgbClr val="0070C0"/>
              </a:solidFill>
              <a:latin typeface="Times New Roman" panose="02020603050405020304" pitchFamily="18" charset="0"/>
              <a:cs typeface="Times New Roman" panose="02020603050405020304" pitchFamily="18" charset="0"/>
            </a:endParaRPr>
          </a:p>
          <a:p>
            <a:pPr algn="just"/>
            <a:endParaRPr lang="ru-RU" b="1" dirty="0">
              <a:solidFill>
                <a:srgbClr val="C00000"/>
              </a:solidFill>
            </a:endParaRPr>
          </a:p>
          <a:p>
            <a:pPr algn="just"/>
            <a:endParaRPr lang="ru-RU" b="1" dirty="0" smtClean="0">
              <a:solidFill>
                <a:srgbClr val="C00000"/>
              </a:solidFill>
            </a:endParaRPr>
          </a:p>
          <a:p>
            <a:pPr algn="just"/>
            <a:endParaRPr lang="ru-RU" b="1" dirty="0">
              <a:solidFill>
                <a:srgbClr val="C00000"/>
              </a:solidFill>
            </a:endParaRPr>
          </a:p>
          <a:p>
            <a:pPr algn="just"/>
            <a:endParaRPr lang="ru-RU" b="1" dirty="0" smtClean="0">
              <a:solidFill>
                <a:srgbClr val="C00000"/>
              </a:solidFill>
            </a:endParaRPr>
          </a:p>
          <a:p>
            <a:pPr algn="just"/>
            <a:endParaRPr lang="ru-RU" b="1" dirty="0">
              <a:solidFill>
                <a:srgbClr val="C00000"/>
              </a:solidFill>
            </a:endParaRPr>
          </a:p>
          <a:p>
            <a:pPr algn="just"/>
            <a:endParaRPr lang="ru-RU" b="1" dirty="0" smtClean="0">
              <a:solidFill>
                <a:srgbClr val="C00000"/>
              </a:solidFill>
            </a:endParaRPr>
          </a:p>
          <a:p>
            <a:pPr algn="just"/>
            <a:endParaRPr lang="ru-RU" b="1" dirty="0">
              <a:solidFill>
                <a:srgbClr val="C00000"/>
              </a:solidFill>
            </a:endParaRPr>
          </a:p>
          <a:p>
            <a:pPr algn="just"/>
            <a:endParaRPr lang="ru-RU" b="1" dirty="0" smtClean="0">
              <a:solidFill>
                <a:srgbClr val="C00000"/>
              </a:solidFill>
            </a:endParaRPr>
          </a:p>
          <a:p>
            <a:pPr algn="just"/>
            <a:r>
              <a:rPr lang="ru-RU" b="1" dirty="0" smtClean="0">
                <a:solidFill>
                  <a:srgbClr val="C00000"/>
                </a:solidFill>
              </a:rPr>
              <a:t> </a:t>
            </a:r>
            <a:endParaRPr lang="ru-RU" b="1" dirty="0">
              <a:solidFill>
                <a:srgbClr val="C00000"/>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200286842"/>
              </p:ext>
            </p:extLst>
          </p:nvPr>
        </p:nvGraphicFramePr>
        <p:xfrm>
          <a:off x="260648" y="5940152"/>
          <a:ext cx="6408712" cy="2592287"/>
        </p:xfrm>
        <a:graphic>
          <a:graphicData uri="http://schemas.openxmlformats.org/drawingml/2006/table">
            <a:tbl>
              <a:tblPr firstRow="1" firstCol="1" bandRow="1">
                <a:tableStyleId>{5C22544A-7EE6-4342-B048-85BDC9FD1C3A}</a:tableStyleId>
              </a:tblPr>
              <a:tblGrid>
                <a:gridCol w="2016224"/>
                <a:gridCol w="2160240"/>
                <a:gridCol w="2232248"/>
              </a:tblGrid>
              <a:tr h="907078">
                <a:tc>
                  <a:txBody>
                    <a:bodyPr/>
                    <a:lstStyle/>
                    <a:p>
                      <a:pPr algn="ctr">
                        <a:lnSpc>
                          <a:spcPct val="115000"/>
                        </a:lnSpc>
                        <a:spcAft>
                          <a:spcPts val="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Процентное содержание баллов, %</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Оценка</a:t>
                      </a:r>
                      <a:endParaRPr lang="ru-RU" sz="1500">
                        <a:effectLst/>
                        <a:latin typeface="Calibri"/>
                        <a:ea typeface="Calibri"/>
                        <a:cs typeface="Arial"/>
                      </a:endParaRPr>
                    </a:p>
                  </a:txBody>
                  <a:tcPr marL="68580" marR="68580" marT="0" marB="0" anchor="ctr"/>
                </a:tc>
              </a:tr>
              <a:tr h="411664">
                <a:tc>
                  <a:txBody>
                    <a:bodyPr/>
                    <a:lstStyle/>
                    <a:p>
                      <a:pPr algn="ctr">
                        <a:lnSpc>
                          <a:spcPct val="115000"/>
                        </a:lnSpc>
                        <a:spcAft>
                          <a:spcPts val="0"/>
                        </a:spcAft>
                      </a:pPr>
                      <a:r>
                        <a:rPr lang="en-US" sz="1500">
                          <a:effectLst/>
                        </a:rPr>
                        <a:t>0-</a:t>
                      </a:r>
                      <a:r>
                        <a:rPr lang="ru-RU" sz="1500">
                          <a:effectLst/>
                        </a:rPr>
                        <a:t>19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0-</a:t>
                      </a:r>
                      <a:r>
                        <a:rPr lang="ru-RU" sz="1500">
                          <a:effectLst/>
                        </a:rPr>
                        <a:t>39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2 (неудовлетворительно) </a:t>
                      </a:r>
                      <a:endParaRPr lang="ru-RU" sz="1500">
                        <a:effectLst/>
                        <a:latin typeface="Calibri"/>
                        <a:ea typeface="Calibri"/>
                        <a:cs typeface="Arial"/>
                      </a:endParaRPr>
                    </a:p>
                  </a:txBody>
                  <a:tcPr marL="68580" marR="68580" marT="0" marB="0" anchor="ctr"/>
                </a:tc>
              </a:tr>
              <a:tr h="411664">
                <a:tc>
                  <a:txBody>
                    <a:bodyPr/>
                    <a:lstStyle/>
                    <a:p>
                      <a:pPr algn="ctr">
                        <a:lnSpc>
                          <a:spcPct val="115000"/>
                        </a:lnSpc>
                        <a:spcAft>
                          <a:spcPts val="0"/>
                        </a:spcAft>
                      </a:pPr>
                      <a:r>
                        <a:rPr lang="kk-KZ" sz="1500">
                          <a:effectLst/>
                        </a:rPr>
                        <a:t>20-32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40</a:t>
                      </a:r>
                      <a:r>
                        <a:rPr lang="en-US" sz="1500" dirty="0">
                          <a:effectLst/>
                        </a:rPr>
                        <a:t>-64</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3 (удовлетворительно)</a:t>
                      </a:r>
                      <a:endParaRPr lang="ru-RU" sz="1500">
                        <a:effectLst/>
                        <a:latin typeface="Calibri"/>
                        <a:ea typeface="Calibri"/>
                        <a:cs typeface="Arial"/>
                      </a:endParaRPr>
                    </a:p>
                  </a:txBody>
                  <a:tcPr marL="68580" marR="68580" marT="0" marB="0" anchor="ctr"/>
                </a:tc>
              </a:tr>
              <a:tr h="411664">
                <a:tc>
                  <a:txBody>
                    <a:bodyPr/>
                    <a:lstStyle/>
                    <a:p>
                      <a:pPr algn="ctr">
                        <a:lnSpc>
                          <a:spcPct val="115000"/>
                        </a:lnSpc>
                        <a:spcAft>
                          <a:spcPts val="0"/>
                        </a:spcAft>
                      </a:pPr>
                      <a:r>
                        <a:rPr lang="ru-RU" sz="1500">
                          <a:effectLst/>
                        </a:rPr>
                        <a:t>33-42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4 (хорошо)</a:t>
                      </a:r>
                      <a:endParaRPr lang="ru-RU" sz="1500">
                        <a:effectLst/>
                        <a:latin typeface="Calibri"/>
                        <a:ea typeface="Calibri"/>
                        <a:cs typeface="Arial"/>
                      </a:endParaRPr>
                    </a:p>
                  </a:txBody>
                  <a:tcPr marL="68580" marR="68580" marT="0" marB="0" anchor="ctr"/>
                </a:tc>
              </a:tr>
              <a:tr h="450217">
                <a:tc>
                  <a:txBody>
                    <a:bodyPr/>
                    <a:lstStyle/>
                    <a:p>
                      <a:pPr algn="ctr">
                        <a:lnSpc>
                          <a:spcPct val="115000"/>
                        </a:lnSpc>
                        <a:spcAft>
                          <a:spcPts val="0"/>
                        </a:spcAft>
                      </a:pPr>
                      <a:r>
                        <a:rPr lang="en-US" sz="1500">
                          <a:effectLst/>
                        </a:rPr>
                        <a:t>43</a:t>
                      </a:r>
                      <a:r>
                        <a:rPr lang="kk-KZ" sz="1500">
                          <a:effectLst/>
                        </a:rPr>
                        <a:t>-50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85-100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5 (отлично) </a:t>
                      </a:r>
                      <a:endParaRPr lang="ru-RU" sz="15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937467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0650" y="179514"/>
            <a:ext cx="6336704" cy="870930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3</a:t>
            </a:r>
            <a:r>
              <a:rPr lang="ru-RU" dirty="0">
                <a:solidFill>
                  <a:srgbClr val="C00000"/>
                </a:solidFill>
                <a:latin typeface="Times New Roman" panose="02020603050405020304" pitchFamily="18" charset="0"/>
                <a:cs typeface="Times New Roman" panose="02020603050405020304" pitchFamily="18" charset="0"/>
              </a:rPr>
              <a:t>) </a:t>
            </a:r>
            <a:r>
              <a:rPr lang="ru-RU" b="1" dirty="0">
                <a:solidFill>
                  <a:srgbClr val="C00000"/>
                </a:solidFill>
                <a:latin typeface="Times New Roman" panose="02020603050405020304" pitchFamily="18" charset="0"/>
                <a:cs typeface="Times New Roman" panose="02020603050405020304" pitchFamily="18" charset="0"/>
              </a:rPr>
              <a:t>ПИСЬМЕННЫЙ ЭКЗАМЕН ПО КАЗАХСКОМУ ЯЗЫКУ И ЛИТЕРАТУРЕ </a:t>
            </a:r>
            <a:r>
              <a:rPr lang="ru-RU" dirty="0">
                <a:solidFill>
                  <a:srgbClr val="002060"/>
                </a:solidFill>
                <a:latin typeface="Times New Roman" panose="02020603050405020304" pitchFamily="18" charset="0"/>
                <a:cs typeface="Times New Roman" panose="02020603050405020304" pitchFamily="18" charset="0"/>
              </a:rPr>
              <a:t>в классах с </a:t>
            </a:r>
            <a:r>
              <a:rPr lang="ru-RU" dirty="0" smtClean="0">
                <a:solidFill>
                  <a:srgbClr val="002060"/>
                </a:solidFill>
                <a:latin typeface="Times New Roman" panose="02020603050405020304" pitchFamily="18" charset="0"/>
                <a:cs typeface="Times New Roman" panose="02020603050405020304" pitchFamily="18" charset="0"/>
              </a:rPr>
              <a:t>русским обучения ( по русскому </a:t>
            </a:r>
            <a:r>
              <a:rPr lang="ru-RU" dirty="0">
                <a:solidFill>
                  <a:srgbClr val="002060"/>
                </a:solidFill>
                <a:latin typeface="Times New Roman" panose="02020603050405020304" pitchFamily="18" charset="0"/>
                <a:cs typeface="Times New Roman" panose="02020603050405020304" pitchFamily="18" charset="0"/>
              </a:rPr>
              <a:t>языку и литературе в классах с казахским языком </a:t>
            </a:r>
            <a:r>
              <a:rPr lang="ru-RU" dirty="0" smtClean="0">
                <a:solidFill>
                  <a:srgbClr val="002060"/>
                </a:solidFill>
                <a:latin typeface="Times New Roman" panose="02020603050405020304" pitchFamily="18" charset="0"/>
                <a:cs typeface="Times New Roman" panose="02020603050405020304" pitchFamily="18" charset="0"/>
              </a:rPr>
              <a:t>обучения)</a:t>
            </a:r>
          </a:p>
          <a:p>
            <a:pPr algn="just"/>
            <a:r>
              <a:rPr lang="ru-RU" b="1" dirty="0" smtClean="0">
                <a:solidFill>
                  <a:srgbClr val="002060"/>
                </a:solidFill>
                <a:latin typeface="Times New Roman" panose="02020603050405020304" pitchFamily="18" charset="0"/>
                <a:cs typeface="Times New Roman" panose="02020603050405020304" pitchFamily="18" charset="0"/>
              </a:rPr>
              <a:t>О</a:t>
            </a:r>
            <a:r>
              <a:rPr lang="kk-KZ" b="1" dirty="0" smtClean="0">
                <a:solidFill>
                  <a:srgbClr val="002060"/>
                </a:solidFill>
                <a:latin typeface="Times New Roman" panose="02020603050405020304" pitchFamily="18" charset="0"/>
                <a:cs typeface="Times New Roman" panose="02020603050405020304" pitchFamily="18" charset="0"/>
              </a:rPr>
              <a:t>қылым  -  2 сағат (астрономиялық</a:t>
            </a:r>
            <a:r>
              <a:rPr lang="kk-KZ" b="1" dirty="0" smtClean="0">
                <a:solidFill>
                  <a:schemeClr val="tx2">
                    <a:lumMod val="50000"/>
                  </a:schemeClr>
                </a:solidFill>
                <a:latin typeface="Times New Roman" panose="02020603050405020304" pitchFamily="18" charset="0"/>
                <a:cs typeface="Times New Roman" panose="02020603050405020304" pitchFamily="18" charset="0"/>
              </a:rPr>
              <a:t>)</a:t>
            </a:r>
            <a:endParaRPr lang="ru-RU" sz="800" b="1" dirty="0">
              <a:solidFill>
                <a:schemeClr val="tx2">
                  <a:lumMod val="50000"/>
                </a:schemeClr>
              </a:solidFill>
              <a:latin typeface="Times New Roman" panose="02020603050405020304" pitchFamily="18" charset="0"/>
              <a:cs typeface="Times New Roman" panose="02020603050405020304" pitchFamily="18" charset="0"/>
            </a:endParaRPr>
          </a:p>
          <a:p>
            <a:pPr algn="just">
              <a:lnSpc>
                <a:spcPct val="115000"/>
              </a:lnSpc>
              <a:spcAft>
                <a:spcPts val="0"/>
              </a:spcAft>
              <a:tabLst>
                <a:tab pos="90170" algn="l"/>
              </a:tabLst>
            </a:pPr>
            <a:r>
              <a:rPr lang="kk-KZ" sz="1500" dirty="0">
                <a:solidFill>
                  <a:srgbClr val="0070C0"/>
                </a:solidFill>
                <a:latin typeface="Times New Roman" panose="02020603050405020304" pitchFamily="18" charset="0"/>
                <a:cs typeface="Times New Roman" panose="02020603050405020304" pitchFamily="18" charset="0"/>
              </a:rPr>
              <a:t>Емтихан жұмысы жалпы көлемі 300-350 сөзден тұратын бір мәтінге негізделген міндетті үш тапсырмадан тұрады.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b="1" dirty="0" smtClean="0">
                <a:solidFill>
                  <a:srgbClr val="0070C0"/>
                </a:solidFill>
                <a:latin typeface="Times New Roman" panose="02020603050405020304" pitchFamily="18" charset="0"/>
                <a:cs typeface="Times New Roman" panose="02020603050405020304" pitchFamily="18" charset="0"/>
              </a:rPr>
              <a:t>  1-тапсырма</a:t>
            </a:r>
            <a:r>
              <a:rPr lang="kk-KZ" sz="1500" dirty="0" smtClean="0">
                <a:solidFill>
                  <a:srgbClr val="0070C0"/>
                </a:solidFill>
                <a:latin typeface="Times New Roman" panose="02020603050405020304" pitchFamily="18" charset="0"/>
                <a:cs typeface="Times New Roman" panose="02020603050405020304" pitchFamily="18" charset="0"/>
              </a:rPr>
              <a:t> </a:t>
            </a:r>
            <a:r>
              <a:rPr lang="kk-KZ" sz="1500" dirty="0">
                <a:solidFill>
                  <a:srgbClr val="0070C0"/>
                </a:solidFill>
                <a:latin typeface="Times New Roman" panose="02020603050405020304" pitchFamily="18" charset="0"/>
                <a:cs typeface="Times New Roman" panose="02020603050405020304" pitchFamily="18" charset="0"/>
              </a:rPr>
              <a:t>мәтін тақырыбы бойынша арнайы лексиканы түсінуге </a:t>
            </a:r>
            <a:r>
              <a:rPr lang="kk-KZ" sz="1500" dirty="0" smtClean="0">
                <a:solidFill>
                  <a:srgbClr val="0070C0"/>
                </a:solidFill>
                <a:latin typeface="Times New Roman" panose="02020603050405020304" pitchFamily="18" charset="0"/>
                <a:cs typeface="Times New Roman" panose="02020603050405020304" pitchFamily="18" charset="0"/>
              </a:rPr>
              <a:t>негізделеді. Мәтінде </a:t>
            </a:r>
            <a:r>
              <a:rPr lang="kk-KZ" sz="1500" dirty="0">
                <a:solidFill>
                  <a:srgbClr val="0070C0"/>
                </a:solidFill>
                <a:latin typeface="Times New Roman" panose="02020603050405020304" pitchFamily="18" charset="0"/>
                <a:cs typeface="Times New Roman" panose="02020603050405020304" pitchFamily="18" charset="0"/>
              </a:rPr>
              <a:t>кездесетін 5 сөздің лексикалық мағынасына балама сөздер ұсынылады. Білім алушы ұсынылған сөздерге мағыналас сөздерді мәтіннен тауып жазуы қажет. Берілген сұрақтар білім алушылардың тілді қолдана алуы мен контексте жекелеген лексиканың мағынасын түсіну дағдыларын көрсетуін бағалайды.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smtClean="0">
                <a:solidFill>
                  <a:srgbClr val="0070C0"/>
                </a:solidFill>
                <a:latin typeface="Times New Roman" panose="02020603050405020304" pitchFamily="18" charset="0"/>
                <a:cs typeface="Times New Roman" panose="02020603050405020304" pitchFamily="18" charset="0"/>
              </a:rPr>
              <a:t>2-тапсырма</a:t>
            </a:r>
            <a:r>
              <a:rPr lang="kk-KZ" sz="1500" dirty="0" smtClean="0">
                <a:solidFill>
                  <a:srgbClr val="0070C0"/>
                </a:solidFill>
                <a:latin typeface="Times New Roman" panose="02020603050405020304" pitchFamily="18" charset="0"/>
                <a:cs typeface="Times New Roman" panose="02020603050405020304" pitchFamily="18" charset="0"/>
              </a:rPr>
              <a:t> </a:t>
            </a:r>
            <a:r>
              <a:rPr lang="kk-KZ" sz="1500" dirty="0">
                <a:solidFill>
                  <a:srgbClr val="0070C0"/>
                </a:solidFill>
                <a:latin typeface="Times New Roman" panose="02020603050405020304" pitchFamily="18" charset="0"/>
                <a:cs typeface="Times New Roman" panose="02020603050405020304" pitchFamily="18" charset="0"/>
              </a:rPr>
              <a:t>перифраз тәсілі арқылы </a:t>
            </a:r>
            <a:r>
              <a:rPr lang="kk-KZ" sz="1500" dirty="0" smtClean="0">
                <a:solidFill>
                  <a:srgbClr val="0070C0"/>
                </a:solidFill>
                <a:latin typeface="Times New Roman" panose="02020603050405020304" pitchFamily="18" charset="0"/>
                <a:cs typeface="Times New Roman" panose="02020603050405020304" pitchFamily="18" charset="0"/>
              </a:rPr>
              <a:t>орындалады. Мәтінде </a:t>
            </a:r>
            <a:r>
              <a:rPr lang="kk-KZ" sz="1500" dirty="0">
                <a:solidFill>
                  <a:srgbClr val="0070C0"/>
                </a:solidFill>
                <a:latin typeface="Times New Roman" panose="02020603050405020304" pitchFamily="18" charset="0"/>
                <a:cs typeface="Times New Roman" panose="02020603050405020304" pitchFamily="18" charset="0"/>
              </a:rPr>
              <a:t>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тіркесімен) ғана беріледі. Бұл жұмыс білім алушының мәтін мазмұнын тұтастай түсінуі мен грамматикалық құрылымды дұрыс қолдану дағдысын бағалайды.</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smtClean="0">
                <a:solidFill>
                  <a:srgbClr val="0070C0"/>
                </a:solidFill>
                <a:latin typeface="Times New Roman" panose="02020603050405020304" pitchFamily="18" charset="0"/>
                <a:cs typeface="Times New Roman" panose="02020603050405020304" pitchFamily="18" charset="0"/>
              </a:rPr>
              <a:t>3-тапсырма</a:t>
            </a:r>
            <a:r>
              <a:rPr lang="kk-KZ" sz="1500" dirty="0" smtClean="0">
                <a:solidFill>
                  <a:srgbClr val="0070C0"/>
                </a:solidFill>
                <a:latin typeface="Times New Roman" panose="02020603050405020304" pitchFamily="18" charset="0"/>
                <a:cs typeface="Times New Roman" panose="02020603050405020304" pitchFamily="18" charset="0"/>
              </a:rPr>
              <a:t> </a:t>
            </a:r>
            <a:r>
              <a:rPr lang="kk-KZ" sz="1500" dirty="0">
                <a:solidFill>
                  <a:srgbClr val="0070C0"/>
                </a:solidFill>
                <a:latin typeface="Times New Roman" panose="02020603050405020304" pitchFamily="18" charset="0"/>
                <a:cs typeface="Times New Roman" panose="02020603050405020304" pitchFamily="18" charset="0"/>
              </a:rPr>
              <a:t>қысқа және толық жауапты қажет ететін ашық сұрақтардан </a:t>
            </a:r>
            <a:r>
              <a:rPr lang="kk-KZ" sz="1500" dirty="0" smtClean="0">
                <a:solidFill>
                  <a:srgbClr val="0070C0"/>
                </a:solidFill>
                <a:latin typeface="Times New Roman" panose="02020603050405020304" pitchFamily="18" charset="0"/>
                <a:cs typeface="Times New Roman" panose="02020603050405020304" pitchFamily="18" charset="0"/>
              </a:rPr>
              <a:t>тұрады. Білім </a:t>
            </a:r>
            <a:r>
              <a:rPr lang="kk-KZ" sz="1500" dirty="0">
                <a:solidFill>
                  <a:srgbClr val="0070C0"/>
                </a:solidFill>
                <a:latin typeface="Times New Roman" panose="02020603050405020304" pitchFamily="18" charset="0"/>
                <a:cs typeface="Times New Roman" panose="02020603050405020304" pitchFamily="18" charset="0"/>
              </a:rPr>
              <a:t>алушылар мәтін бойынша қысқа және толық жауапты қажет ететін 3 ашық сұраққа жауап береді. Берілген тапсырманың сұрақтары білім алушылардың мәтін бойынша нақты сұраққа жауап беру дағдысы мен тілді қолдана алуын және өз ойы мен көзқарасын жеткізе білуін, қорытынды жасай алуын бағалайды</a:t>
            </a:r>
            <a:r>
              <a:rPr lang="kk-KZ" sz="1500" dirty="0" smtClean="0">
                <a:solidFill>
                  <a:srgbClr val="0070C0"/>
                </a:solidFill>
                <a:latin typeface="Times New Roman" panose="02020603050405020304" pitchFamily="18" charset="0"/>
                <a:cs typeface="Times New Roman" panose="02020603050405020304" pitchFamily="18" charset="0"/>
              </a:rPr>
              <a:t>.</a:t>
            </a:r>
            <a:r>
              <a:rPr lang="kk-KZ" sz="1600" b="1" dirty="0" smtClean="0"/>
              <a:t>         </a:t>
            </a:r>
          </a:p>
          <a:p>
            <a:pPr algn="just">
              <a:lnSpc>
                <a:spcPct val="115000"/>
              </a:lnSpc>
            </a:pPr>
            <a:r>
              <a:rPr lang="kk-KZ" sz="1600" b="1" dirty="0" smtClean="0">
                <a:solidFill>
                  <a:srgbClr val="002060"/>
                </a:solidFill>
              </a:rPr>
              <a:t>    </a:t>
            </a:r>
            <a:r>
              <a:rPr lang="kk-KZ" sz="1600" b="1" dirty="0" smtClean="0">
                <a:solidFill>
                  <a:srgbClr val="002060"/>
                </a:solidFill>
                <a:latin typeface="Times New Roman" panose="02020603050405020304" pitchFamily="18" charset="0"/>
                <a:cs typeface="Times New Roman" panose="02020603050405020304" pitchFamily="18" charset="0"/>
              </a:rPr>
              <a:t>Максимальный </a:t>
            </a:r>
            <a:r>
              <a:rPr lang="kk-KZ" sz="1600" b="1" dirty="0">
                <a:solidFill>
                  <a:srgbClr val="002060"/>
                </a:solidFill>
                <a:latin typeface="Times New Roman" panose="02020603050405020304" pitchFamily="18" charset="0"/>
                <a:cs typeface="Times New Roman" panose="02020603050405020304" pitchFamily="18" charset="0"/>
              </a:rPr>
              <a:t>балл  –  50 </a:t>
            </a:r>
            <a:r>
              <a:rPr lang="kk-KZ" sz="1600" b="1" dirty="0" smtClean="0">
                <a:solidFill>
                  <a:srgbClr val="002060"/>
                </a:solidFill>
                <a:latin typeface="Times New Roman" panose="02020603050405020304" pitchFamily="18" charset="0"/>
                <a:cs typeface="Times New Roman" panose="02020603050405020304" pitchFamily="18" charset="0"/>
              </a:rPr>
              <a:t>баллов</a:t>
            </a:r>
            <a:r>
              <a:rPr lang="kk-KZ" sz="1600" b="1" dirty="0" smtClean="0">
                <a:solidFill>
                  <a:srgbClr val="002060"/>
                </a:solidFill>
              </a:rPr>
              <a:t>    </a:t>
            </a:r>
          </a:p>
          <a:p>
            <a:pPr algn="just">
              <a:lnSpc>
                <a:spcPct val="115000"/>
              </a:lnSpc>
            </a:pPr>
            <a:r>
              <a:rPr lang="kk-KZ" sz="1600" b="1" dirty="0" smtClean="0">
                <a:solidFill>
                  <a:srgbClr val="002060"/>
                </a:solidFill>
              </a:rPr>
              <a:t>           </a:t>
            </a:r>
            <a:r>
              <a:rPr lang="kk-KZ" sz="1600" b="1" dirty="0" smtClean="0">
                <a:solidFill>
                  <a:srgbClr val="C00000"/>
                </a:solidFill>
              </a:rPr>
              <a:t>Емтихан </a:t>
            </a:r>
            <a:r>
              <a:rPr lang="kk-KZ" sz="1600" b="1" dirty="0">
                <a:solidFill>
                  <a:srgbClr val="C00000"/>
                </a:solidFill>
              </a:rPr>
              <a:t>балдарын емтихан бағасына ауыстыру </a:t>
            </a:r>
            <a:r>
              <a:rPr lang="kk-KZ" sz="1600" b="1" dirty="0" smtClean="0">
                <a:solidFill>
                  <a:srgbClr val="C00000"/>
                </a:solidFill>
              </a:rPr>
              <a:t>шәкілі</a:t>
            </a:r>
            <a:endParaRPr lang="kk-KZ" sz="1500" b="1" dirty="0">
              <a:solidFill>
                <a:srgbClr val="C0000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smtClean="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smtClean="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endParaRPr lang="ru-RU" dirty="0">
              <a:solidFill>
                <a:schemeClr val="tx2">
                  <a:lumMod val="50000"/>
                </a:schemeClr>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186762298"/>
              </p:ext>
            </p:extLst>
          </p:nvPr>
        </p:nvGraphicFramePr>
        <p:xfrm>
          <a:off x="372112" y="7488707"/>
          <a:ext cx="6113780" cy="1400114"/>
        </p:xfrm>
        <a:graphic>
          <a:graphicData uri="http://schemas.openxmlformats.org/drawingml/2006/table">
            <a:tbl>
              <a:tblPr firstRow="1" firstCol="1" bandRow="1">
                <a:tableStyleId>{5C22544A-7EE6-4342-B048-85BDC9FD1C3A}</a:tableStyleId>
              </a:tblPr>
              <a:tblGrid>
                <a:gridCol w="2037715"/>
                <a:gridCol w="2037715"/>
                <a:gridCol w="2038350"/>
              </a:tblGrid>
              <a:tr h="0">
                <a:tc>
                  <a:txBody>
                    <a:bodyPr/>
                    <a:lstStyle/>
                    <a:p>
                      <a:pPr algn="ctr">
                        <a:lnSpc>
                          <a:spcPct val="115000"/>
                        </a:lnSpc>
                        <a:spcAft>
                          <a:spcPts val="0"/>
                        </a:spcAft>
                        <a:tabLst>
                          <a:tab pos="540385" algn="l"/>
                        </a:tabLst>
                      </a:pPr>
                      <a:r>
                        <a:rPr lang="kk-KZ" sz="1400" dirty="0">
                          <a:effectLst/>
                        </a:rPr>
                        <a:t>Балдар</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dirty="0">
                          <a:effectLst/>
                        </a:rPr>
                        <a:t>Балдардың % пайыздық қатынасы</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a:effectLst/>
                        </a:rPr>
                        <a:t>Баға</a:t>
                      </a:r>
                      <a:endParaRPr lang="ru-RU" sz="1400">
                        <a:effectLst/>
                        <a:latin typeface="Calibri"/>
                        <a:ea typeface="Calibri"/>
                        <a:cs typeface="Arial"/>
                      </a:endParaRPr>
                    </a:p>
                  </a:txBody>
                  <a:tcPr marL="68580" marR="68580" marT="0" marB="0"/>
                </a:tc>
              </a:tr>
              <a:tr h="0">
                <a:tc>
                  <a:txBody>
                    <a:bodyPr/>
                    <a:lstStyle/>
                    <a:p>
                      <a:pPr algn="ctr">
                        <a:lnSpc>
                          <a:spcPct val="115000"/>
                        </a:lnSpc>
                        <a:spcAft>
                          <a:spcPts val="0"/>
                        </a:spcAft>
                        <a:tabLst>
                          <a:tab pos="540385" algn="l"/>
                        </a:tabLst>
                      </a:pPr>
                      <a:r>
                        <a:rPr lang="kk-KZ" sz="1400" dirty="0">
                          <a:effectLst/>
                        </a:rPr>
                        <a:t>0-</a:t>
                      </a:r>
                      <a:r>
                        <a:rPr lang="en-US" sz="1400" dirty="0">
                          <a:effectLst/>
                        </a:rPr>
                        <a:t>7</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0-</a:t>
                      </a:r>
                      <a:r>
                        <a:rPr lang="en-US" sz="1400" dirty="0">
                          <a:effectLst/>
                        </a:rPr>
                        <a:t>3</a:t>
                      </a:r>
                      <a:r>
                        <a:rPr lang="kk-KZ" sz="1400" dirty="0">
                          <a:effectLst/>
                        </a:rPr>
                        <a:t>9</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2 (қанағаттанарлықсыз)</a:t>
                      </a:r>
                      <a:endParaRPr lang="ru-RU" sz="1400">
                        <a:effectLst/>
                        <a:latin typeface="Calibri"/>
                        <a:ea typeface="Calibri"/>
                        <a:cs typeface="Arial"/>
                      </a:endParaRPr>
                    </a:p>
                  </a:txBody>
                  <a:tcPr marL="68580" marR="68580" marT="0" marB="0" anchor="ctr"/>
                </a:tc>
              </a:tr>
              <a:tr h="50165">
                <a:tc>
                  <a:txBody>
                    <a:bodyPr/>
                    <a:lstStyle/>
                    <a:p>
                      <a:pPr algn="ctr">
                        <a:lnSpc>
                          <a:spcPct val="115000"/>
                        </a:lnSpc>
                        <a:spcAft>
                          <a:spcPts val="0"/>
                        </a:spcAft>
                        <a:tabLst>
                          <a:tab pos="540385" algn="l"/>
                        </a:tabLst>
                      </a:pPr>
                      <a:r>
                        <a:rPr lang="en-US" sz="1400">
                          <a:effectLst/>
                        </a:rPr>
                        <a:t>8</a:t>
                      </a:r>
                      <a:r>
                        <a:rPr lang="kk-KZ" sz="1400">
                          <a:effectLst/>
                        </a:rPr>
                        <a:t>-1</a:t>
                      </a:r>
                      <a:r>
                        <a:rPr lang="en-US" sz="1400">
                          <a:effectLst/>
                        </a:rPr>
                        <a:t>2</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4</a:t>
                      </a:r>
                      <a:r>
                        <a:rPr lang="kk-KZ" sz="1400" dirty="0">
                          <a:effectLst/>
                        </a:rPr>
                        <a:t>0-</a:t>
                      </a:r>
                      <a:r>
                        <a:rPr lang="en-US" sz="1400" dirty="0">
                          <a:effectLst/>
                        </a:rPr>
                        <a:t>6</a:t>
                      </a:r>
                      <a:r>
                        <a:rPr lang="kk-KZ" sz="1400" dirty="0">
                          <a:effectLst/>
                        </a:rPr>
                        <a:t>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3 (қанағаттанарлық) </a:t>
                      </a:r>
                      <a:endParaRPr lang="ru-RU" sz="1400" dirty="0">
                        <a:effectLst/>
                        <a:latin typeface="Calibri"/>
                        <a:ea typeface="Calibri"/>
                        <a:cs typeface="Arial"/>
                      </a:endParaRPr>
                    </a:p>
                  </a:txBody>
                  <a:tcPr marL="68580" marR="68580" marT="0" marB="0" anchor="ctr"/>
                </a:tc>
              </a:tr>
              <a:tr h="0">
                <a:tc>
                  <a:txBody>
                    <a:bodyPr/>
                    <a:lstStyle/>
                    <a:p>
                      <a:pPr algn="ctr">
                        <a:lnSpc>
                          <a:spcPct val="115000"/>
                        </a:lnSpc>
                        <a:spcAft>
                          <a:spcPts val="0"/>
                        </a:spcAft>
                        <a:tabLst>
                          <a:tab pos="540385" algn="l"/>
                        </a:tabLst>
                      </a:pPr>
                      <a:r>
                        <a:rPr lang="kk-KZ" sz="1400">
                          <a:effectLst/>
                        </a:rPr>
                        <a:t>1</a:t>
                      </a:r>
                      <a:r>
                        <a:rPr lang="en-US" sz="1400">
                          <a:effectLst/>
                        </a:rPr>
                        <a:t>3</a:t>
                      </a:r>
                      <a:r>
                        <a:rPr lang="kk-KZ" sz="1400">
                          <a:effectLst/>
                        </a:rPr>
                        <a:t>-1</a:t>
                      </a:r>
                      <a:r>
                        <a:rPr lang="en-US" sz="1400">
                          <a:effectLst/>
                        </a:rPr>
                        <a:t>6</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6</a:t>
                      </a:r>
                      <a:r>
                        <a:rPr lang="kk-KZ" sz="1400" dirty="0">
                          <a:effectLst/>
                        </a:rPr>
                        <a:t>5-</a:t>
                      </a:r>
                      <a:r>
                        <a:rPr lang="en-US" sz="1400" dirty="0">
                          <a:effectLst/>
                        </a:rPr>
                        <a:t>84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4 (жақсы) </a:t>
                      </a:r>
                      <a:endParaRPr lang="ru-RU" sz="1400" dirty="0">
                        <a:effectLst/>
                        <a:latin typeface="Calibri"/>
                        <a:ea typeface="Calibri"/>
                        <a:cs typeface="Arial"/>
                      </a:endParaRPr>
                    </a:p>
                  </a:txBody>
                  <a:tcPr marL="68580" marR="68580" marT="0" marB="0" anchor="ctr"/>
                </a:tc>
              </a:tr>
              <a:tr h="0">
                <a:tc>
                  <a:txBody>
                    <a:bodyPr/>
                    <a:lstStyle/>
                    <a:p>
                      <a:pPr algn="ctr">
                        <a:lnSpc>
                          <a:spcPct val="115000"/>
                        </a:lnSpc>
                        <a:spcAft>
                          <a:spcPts val="0"/>
                        </a:spcAft>
                        <a:tabLst>
                          <a:tab pos="540385" algn="l"/>
                        </a:tabLst>
                      </a:pPr>
                      <a:r>
                        <a:rPr lang="kk-KZ" sz="1400">
                          <a:effectLst/>
                        </a:rPr>
                        <a:t>1</a:t>
                      </a:r>
                      <a:r>
                        <a:rPr lang="en-US" sz="1400">
                          <a:effectLst/>
                        </a:rPr>
                        <a:t>7</a:t>
                      </a:r>
                      <a:r>
                        <a:rPr lang="kk-KZ" sz="1400">
                          <a:effectLst/>
                        </a:rPr>
                        <a:t>-20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8</a:t>
                      </a:r>
                      <a:r>
                        <a:rPr lang="en-US" sz="1400">
                          <a:effectLst/>
                        </a:rPr>
                        <a:t>5</a:t>
                      </a:r>
                      <a:r>
                        <a:rPr lang="kk-KZ" sz="1400">
                          <a:effectLst/>
                        </a:rPr>
                        <a:t>-100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5 (өте жақсы) </a:t>
                      </a:r>
                      <a:endParaRPr lang="ru-RU" sz="14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3612194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6632" y="107504"/>
            <a:ext cx="6624736" cy="909479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4) ПИСЬМЕННЫЙ ЭКЗАМЕН </a:t>
            </a:r>
            <a:r>
              <a:rPr lang="ru-RU" b="1" dirty="0" smtClean="0">
                <a:solidFill>
                  <a:srgbClr val="C00000"/>
                </a:solidFill>
                <a:latin typeface="Times New Roman" panose="02020603050405020304" pitchFamily="18" charset="0"/>
                <a:cs typeface="Times New Roman" panose="02020603050405020304" pitchFamily="18" charset="0"/>
              </a:rPr>
              <a:t>ПО </a:t>
            </a:r>
            <a:r>
              <a:rPr lang="ru-RU" b="1" dirty="0">
                <a:solidFill>
                  <a:srgbClr val="C00000"/>
                </a:solidFill>
                <a:latin typeface="Times New Roman" panose="02020603050405020304" pitchFamily="18" charset="0"/>
                <a:cs typeface="Times New Roman" panose="02020603050405020304" pitchFamily="18" charset="0"/>
              </a:rPr>
              <a:t>ВЫБОРУ </a:t>
            </a:r>
            <a:endParaRPr lang="ru-RU" b="1" dirty="0" smtClean="0">
              <a:solidFill>
                <a:srgbClr val="C00000"/>
              </a:solidFill>
              <a:latin typeface="Times New Roman" panose="02020603050405020304" pitchFamily="18" charset="0"/>
              <a:cs typeface="Times New Roman" panose="02020603050405020304" pitchFamily="18" charset="0"/>
            </a:endParaRPr>
          </a:p>
          <a:p>
            <a:pPr algn="just"/>
            <a:r>
              <a:rPr lang="ru-RU" dirty="0" smtClean="0">
                <a:solidFill>
                  <a:schemeClr val="tx2">
                    <a:lumMod val="50000"/>
                  </a:schemeClr>
                </a:solidFill>
                <a:latin typeface="Times New Roman" panose="02020603050405020304" pitchFamily="18" charset="0"/>
                <a:cs typeface="Times New Roman" panose="02020603050405020304" pitchFamily="18" charset="0"/>
              </a:rPr>
              <a:t>(</a:t>
            </a:r>
            <a:r>
              <a:rPr lang="ru-RU" dirty="0">
                <a:solidFill>
                  <a:schemeClr val="tx2">
                    <a:lumMod val="50000"/>
                  </a:schemeClr>
                </a:solidFill>
                <a:latin typeface="Times New Roman" panose="02020603050405020304" pitchFamily="18" charset="0"/>
                <a:cs typeface="Times New Roman" panose="02020603050405020304" pitchFamily="18" charset="0"/>
              </a:rPr>
              <a:t>физика, химия, биология, география, геометрия, история Казахстана, всемирная история, литература (по языку обучения</a:t>
            </a:r>
            <a:r>
              <a:rPr lang="ru-RU" dirty="0" smtClean="0">
                <a:solidFill>
                  <a:schemeClr val="tx2">
                    <a:lumMod val="50000"/>
                  </a:schemeClr>
                </a:solidFill>
                <a:latin typeface="Times New Roman" panose="02020603050405020304" pitchFamily="18" charset="0"/>
                <a:cs typeface="Times New Roman" panose="02020603050405020304" pitchFamily="18" charset="0"/>
              </a:rPr>
              <a:t>), английский  язык, информатика</a:t>
            </a:r>
            <a:r>
              <a:rPr lang="ru-RU" dirty="0">
                <a:solidFill>
                  <a:schemeClr val="tx2">
                    <a:lumMod val="50000"/>
                  </a:schemeClr>
                </a:solidFill>
                <a:latin typeface="Times New Roman" panose="02020603050405020304" pitchFamily="18" charset="0"/>
                <a:cs typeface="Times New Roman" panose="02020603050405020304" pitchFamily="18" charset="0"/>
              </a:rPr>
              <a:t>). </a:t>
            </a:r>
            <a:endParaRPr lang="ru-RU" dirty="0" smtClean="0">
              <a:solidFill>
                <a:schemeClr val="tx2">
                  <a:lumMod val="50000"/>
                </a:schemeClr>
              </a:solidFill>
              <a:latin typeface="Times New Roman" panose="02020603050405020304" pitchFamily="18" charset="0"/>
              <a:cs typeface="Times New Roman" panose="02020603050405020304" pitchFamily="18" charset="0"/>
            </a:endParaRPr>
          </a:p>
          <a:p>
            <a:pPr algn="just"/>
            <a:r>
              <a:rPr lang="ru-RU" b="1" dirty="0">
                <a:solidFill>
                  <a:srgbClr val="002060"/>
                </a:solidFill>
                <a:latin typeface="Times New Roman" panose="02020603050405020304" pitchFamily="18" charset="0"/>
                <a:cs typeface="Times New Roman" panose="02020603050405020304" pitchFamily="18" charset="0"/>
              </a:rPr>
              <a:t>Время выполнения  -  </a:t>
            </a:r>
            <a:r>
              <a:rPr lang="ru-RU" b="1" dirty="0" smtClean="0">
                <a:solidFill>
                  <a:srgbClr val="002060"/>
                </a:solidFill>
                <a:latin typeface="Times New Roman" panose="02020603050405020304" pitchFamily="18" charset="0"/>
                <a:cs typeface="Times New Roman" panose="02020603050405020304" pitchFamily="18" charset="0"/>
              </a:rPr>
              <a:t>2 </a:t>
            </a:r>
            <a:r>
              <a:rPr lang="ru-RU" b="1" dirty="0">
                <a:solidFill>
                  <a:srgbClr val="002060"/>
                </a:solidFill>
                <a:latin typeface="Times New Roman" panose="02020603050405020304" pitchFamily="18" charset="0"/>
                <a:cs typeface="Times New Roman" panose="02020603050405020304" pitchFamily="18" charset="0"/>
              </a:rPr>
              <a:t>часа (астрономических</a:t>
            </a:r>
            <a:r>
              <a:rPr lang="ru-RU" b="1" dirty="0" smtClean="0">
                <a:solidFill>
                  <a:srgbClr val="002060"/>
                </a:solidFill>
                <a:latin typeface="Times New Roman" panose="02020603050405020304" pitchFamily="18" charset="0"/>
                <a:cs typeface="Times New Roman" panose="02020603050405020304" pitchFamily="18" charset="0"/>
              </a:rPr>
              <a:t>)</a:t>
            </a:r>
          </a:p>
          <a:p>
            <a:pPr algn="just"/>
            <a:r>
              <a:rPr lang="kk-KZ" b="1" dirty="0" smtClean="0">
                <a:solidFill>
                  <a:srgbClr val="0070C0"/>
                </a:solidFill>
                <a:latin typeface="Times New Roman" panose="02020603050405020304" pitchFamily="18" charset="0"/>
                <a:cs typeface="Times New Roman" panose="02020603050405020304" pitchFamily="18" charset="0"/>
              </a:rPr>
              <a:t>Максимальный балл  –  50 баллов</a:t>
            </a:r>
          </a:p>
          <a:p>
            <a:r>
              <a:rPr lang="ru-RU" b="1" dirty="0" smtClean="0">
                <a:solidFill>
                  <a:srgbClr val="002060"/>
                </a:solidFill>
                <a:latin typeface="Times New Roman" panose="02020603050405020304" pitchFamily="18" charset="0"/>
                <a:cs typeface="Times New Roman" panose="02020603050405020304" pitchFamily="18" charset="0"/>
              </a:rPr>
              <a:t>Экзаменационная </a:t>
            </a:r>
            <a:r>
              <a:rPr lang="ru-RU" b="1" dirty="0">
                <a:solidFill>
                  <a:srgbClr val="002060"/>
                </a:solidFill>
                <a:latin typeface="Times New Roman" panose="02020603050405020304" pitchFamily="18" charset="0"/>
                <a:cs typeface="Times New Roman" panose="02020603050405020304" pitchFamily="18" charset="0"/>
              </a:rPr>
              <a:t>работа состоит из 2 частей. </a:t>
            </a:r>
            <a:endParaRPr lang="ru-RU" b="1" dirty="0" smtClean="0">
              <a:solidFill>
                <a:srgbClr val="002060"/>
              </a:solidFill>
              <a:latin typeface="Times New Roman" panose="02020603050405020304" pitchFamily="18" charset="0"/>
              <a:cs typeface="Times New Roman" panose="02020603050405020304" pitchFamily="18" charset="0"/>
            </a:endParaRPr>
          </a:p>
          <a:p>
            <a:r>
              <a:rPr lang="kk-KZ" sz="2000" b="1" dirty="0" smtClean="0">
                <a:solidFill>
                  <a:srgbClr val="FF0000"/>
                </a:solidFill>
                <a:latin typeface="Times New Roman" panose="02020603050405020304" pitchFamily="18" charset="0"/>
                <a:cs typeface="Times New Roman" panose="02020603050405020304" pitchFamily="18" charset="0"/>
              </a:rPr>
              <a:t>Биология</a:t>
            </a:r>
          </a:p>
          <a:p>
            <a:r>
              <a:rPr lang="ru-RU" sz="1900" b="1" dirty="0" smtClean="0">
                <a:latin typeface="Times New Roman" panose="02020603050405020304" pitchFamily="18" charset="0"/>
                <a:cs typeface="Times New Roman" panose="02020603050405020304" pitchFamily="18" charset="0"/>
              </a:rPr>
              <a:t>Часть </a:t>
            </a:r>
            <a:r>
              <a:rPr lang="ru-RU" sz="1900" b="1" dirty="0">
                <a:latin typeface="Times New Roman" panose="02020603050405020304" pitchFamily="18" charset="0"/>
                <a:cs typeface="Times New Roman" panose="02020603050405020304" pitchFamily="18" charset="0"/>
              </a:rPr>
              <a:t>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a:t>
            </a:r>
            <a:r>
              <a:rPr lang="ru-RU" sz="1900" dirty="0" smtClean="0">
                <a:latin typeface="Times New Roman" panose="02020603050405020304" pitchFamily="18" charset="0"/>
                <a:cs typeface="Times New Roman" panose="02020603050405020304" pitchFamily="18" charset="0"/>
              </a:rPr>
              <a:t>балл. </a:t>
            </a:r>
          </a:p>
          <a:p>
            <a:r>
              <a:rPr lang="ru-RU" sz="1900" b="1" dirty="0" smtClean="0">
                <a:latin typeface="Times New Roman" panose="02020603050405020304" pitchFamily="18" charset="0"/>
                <a:cs typeface="Times New Roman" panose="02020603050405020304" pitchFamily="18" charset="0"/>
              </a:rPr>
              <a:t>Часть </a:t>
            </a:r>
            <a:r>
              <a:rPr lang="ru-RU" sz="1900" b="1" dirty="0">
                <a:latin typeface="Times New Roman" panose="02020603050405020304" pitchFamily="18" charset="0"/>
                <a:cs typeface="Times New Roman" panose="02020603050405020304" pitchFamily="18" charset="0"/>
              </a:rPr>
              <a:t>В</a:t>
            </a:r>
            <a:r>
              <a:rPr lang="ru-RU" sz="1900" dirty="0">
                <a:latin typeface="Times New Roman" panose="02020603050405020304" pitchFamily="18" charset="0"/>
                <a:cs typeface="Times New Roman" panose="02020603050405020304" pitchFamily="18" charset="0"/>
              </a:rPr>
              <a:t> содержит 4-5 структурированных заданий, состоящих из нескольких вопросов. Задания оцениваются в 2-10 баллов</a:t>
            </a:r>
            <a:r>
              <a:rPr lang="ru-RU" sz="1900" dirty="0" smtClean="0">
                <a:latin typeface="Times New Roman" panose="02020603050405020304" pitchFamily="18" charset="0"/>
                <a:cs typeface="Times New Roman" panose="02020603050405020304" pitchFamily="18" charset="0"/>
              </a:rPr>
              <a:t>.</a:t>
            </a:r>
          </a:p>
          <a:p>
            <a:r>
              <a:rPr lang="kk-KZ" sz="2000" b="1" dirty="0" smtClean="0">
                <a:solidFill>
                  <a:srgbClr val="FF0000"/>
                </a:solidFill>
                <a:latin typeface="Times New Roman" panose="02020603050405020304" pitchFamily="18" charset="0"/>
                <a:cs typeface="Times New Roman" panose="02020603050405020304" pitchFamily="18" charset="0"/>
              </a:rPr>
              <a:t>Химия</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структурированных заданий, состоящих из нескольких вопросов. Задания оцениваются в 2-10 баллов.</a:t>
            </a:r>
          </a:p>
          <a:p>
            <a:r>
              <a:rPr lang="ru-RU" sz="1900" dirty="0">
                <a:latin typeface="Times New Roman" panose="02020603050405020304" pitchFamily="18" charset="0"/>
                <a:cs typeface="Times New Roman" panose="02020603050405020304" pitchFamily="18" charset="0"/>
              </a:rPr>
              <a:t>Учащиеся могут использовать линейку, карандаш и ластик.</a:t>
            </a:r>
          </a:p>
          <a:p>
            <a:r>
              <a:rPr lang="ru-RU" sz="1900" dirty="0">
                <a:latin typeface="Times New Roman" panose="02020603050405020304" pitchFamily="18" charset="0"/>
                <a:cs typeface="Times New Roman" panose="02020603050405020304" pitchFamily="18" charset="0"/>
              </a:rPr>
              <a:t>Все вопросы являются обязательными для выполнения.</a:t>
            </a:r>
          </a:p>
          <a:p>
            <a:r>
              <a:rPr lang="ru-RU" sz="1900" dirty="0">
                <a:latin typeface="Times New Roman" panose="02020603050405020304" pitchFamily="18" charset="0"/>
                <a:cs typeface="Times New Roman" panose="02020603050405020304" pitchFamily="18" charset="0"/>
              </a:rPr>
              <a:t>Разрешается пользоваться калькулятором. </a:t>
            </a:r>
            <a:endParaRPr lang="kk-KZ" sz="1900" dirty="0" smtClean="0">
              <a:solidFill>
                <a:schemeClr val="tx2">
                  <a:lumMod val="50000"/>
                </a:schemeClr>
              </a:solidFill>
              <a:latin typeface="Times New Roman" panose="02020603050405020304" pitchFamily="18" charset="0"/>
              <a:cs typeface="Times New Roman" panose="02020603050405020304" pitchFamily="18" charset="0"/>
            </a:endParaRPr>
          </a:p>
          <a:p>
            <a:r>
              <a:rPr lang="ru-RU" sz="2000" b="1" dirty="0" smtClean="0">
                <a:solidFill>
                  <a:srgbClr val="FF0000"/>
                </a:solidFill>
                <a:latin typeface="Times New Roman" panose="02020603050405020304" pitchFamily="18" charset="0"/>
                <a:cs typeface="Times New Roman" panose="02020603050405020304" pitchFamily="18" charset="0"/>
              </a:rPr>
              <a:t>Физика </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заданий, требующих краткого или развернутого ответов. Задания оцениваются в 7-12 баллов.</a:t>
            </a:r>
          </a:p>
          <a:p>
            <a:r>
              <a:rPr lang="ru-RU" sz="1900" dirty="0">
                <a:latin typeface="Times New Roman" panose="02020603050405020304" pitchFamily="18" charset="0"/>
                <a:cs typeface="Times New Roman" panose="02020603050405020304" pitchFamily="18" charset="0"/>
              </a:rPr>
              <a:t>Разрешается пользоваться калькулятором. </a:t>
            </a:r>
            <a:endParaRPr lang="ru-RU" dirty="0">
              <a:solidFill>
                <a:schemeClr val="tx2">
                  <a:lumMod val="50000"/>
                </a:schemeClr>
              </a:solidFill>
            </a:endParaRPr>
          </a:p>
        </p:txBody>
      </p:sp>
    </p:spTree>
    <p:extLst>
      <p:ext uri="{BB962C8B-B14F-4D97-AF65-F5344CB8AC3E}">
        <p14:creationId xmlns:p14="http://schemas.microsoft.com/office/powerpoint/2010/main" val="215802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953" y="95587"/>
            <a:ext cx="6858000" cy="8940909"/>
          </a:xfrm>
          <a:prstGeom prst="rect">
            <a:avLst/>
          </a:prstGeom>
        </p:spPr>
        <p:txBody>
          <a:bodyPr wrap="square">
            <a:spAutoFit/>
          </a:bodyPr>
          <a:lstStyle/>
          <a:p>
            <a:r>
              <a:rPr lang="kk-KZ" b="1" dirty="0">
                <a:solidFill>
                  <a:srgbClr val="0070C0"/>
                </a:solidFill>
                <a:latin typeface="Times New Roman" panose="02020603050405020304" pitchFamily="18" charset="0"/>
                <a:cs typeface="Times New Roman" panose="02020603050405020304" pitchFamily="18" charset="0"/>
              </a:rPr>
              <a:t>Максимальный балл  –  </a:t>
            </a:r>
            <a:r>
              <a:rPr lang="kk-KZ" b="1" dirty="0" smtClean="0">
                <a:solidFill>
                  <a:srgbClr val="0070C0"/>
                </a:solidFill>
                <a:latin typeface="Times New Roman" panose="02020603050405020304" pitchFamily="18" charset="0"/>
                <a:cs typeface="Times New Roman" panose="02020603050405020304" pitchFamily="18" charset="0"/>
              </a:rPr>
              <a:t>30 </a:t>
            </a:r>
            <a:r>
              <a:rPr lang="kk-KZ" b="1" dirty="0">
                <a:solidFill>
                  <a:srgbClr val="0070C0"/>
                </a:solidFill>
                <a:latin typeface="Times New Roman" panose="02020603050405020304" pitchFamily="18" charset="0"/>
                <a:cs typeface="Times New Roman" panose="02020603050405020304" pitchFamily="18" charset="0"/>
              </a:rPr>
              <a:t>баллов</a:t>
            </a:r>
          </a:p>
          <a:p>
            <a:r>
              <a:rPr lang="kk-KZ" sz="2000" b="1" dirty="0" smtClean="0">
                <a:solidFill>
                  <a:srgbClr val="FF0000"/>
                </a:solidFill>
                <a:latin typeface="Times New Roman" panose="02020603050405020304" pitchFamily="18" charset="0"/>
                <a:cs typeface="Times New Roman" panose="02020603050405020304" pitchFamily="18" charset="0"/>
              </a:rPr>
              <a:t>Русская </a:t>
            </a:r>
            <a:r>
              <a:rPr lang="kk-KZ" sz="2000" b="1" dirty="0">
                <a:solidFill>
                  <a:srgbClr val="FF0000"/>
                </a:solidFill>
                <a:latin typeface="Times New Roman" panose="02020603050405020304" pitchFamily="18" charset="0"/>
                <a:cs typeface="Times New Roman" panose="02020603050405020304" pitchFamily="18" charset="0"/>
              </a:rPr>
              <a:t>литература</a:t>
            </a:r>
          </a:p>
          <a:p>
            <a:r>
              <a:rPr lang="kk-KZ" sz="1900" b="1" dirty="0">
                <a:solidFill>
                  <a:srgbClr val="002060"/>
                </a:solidFill>
                <a:latin typeface="Times New Roman" panose="02020603050405020304" pitchFamily="18" charset="0"/>
                <a:cs typeface="Times New Roman" panose="02020603050405020304" pitchFamily="18" charset="0"/>
              </a:rPr>
              <a:t>Часть А </a:t>
            </a:r>
            <a:r>
              <a:rPr lang="kk-KZ" sz="1900" dirty="0">
                <a:solidFill>
                  <a:srgbClr val="002060"/>
                </a:solidFill>
                <a:latin typeface="Times New Roman" panose="02020603050405020304" pitchFamily="18" charset="0"/>
                <a:cs typeface="Times New Roman" panose="02020603050405020304" pitchFamily="18" charset="0"/>
              </a:rPr>
              <a:t>Обучающиеся выполняют 4 задания с выбором одного и нескольких правильных </a:t>
            </a:r>
            <a:r>
              <a:rPr lang="kk-KZ" sz="1900" dirty="0" smtClean="0">
                <a:solidFill>
                  <a:srgbClr val="002060"/>
                </a:solidFill>
                <a:latin typeface="Times New Roman" panose="02020603050405020304" pitchFamily="18" charset="0"/>
                <a:cs typeface="Times New Roman" panose="02020603050405020304" pitchFamily="18" charset="0"/>
              </a:rPr>
              <a:t>ответов.Задания </a:t>
            </a:r>
            <a:r>
              <a:rPr lang="kk-KZ" sz="1900" dirty="0">
                <a:solidFill>
                  <a:srgbClr val="002060"/>
                </a:solidFill>
                <a:latin typeface="Times New Roman" panose="02020603050405020304" pitchFamily="18" charset="0"/>
                <a:cs typeface="Times New Roman" panose="02020603050405020304" pitchFamily="18" charset="0"/>
              </a:rPr>
              <a:t>оцениваются в </a:t>
            </a:r>
            <a:r>
              <a:rPr lang="kk-KZ" sz="1900" dirty="0" smtClean="0">
                <a:solidFill>
                  <a:srgbClr val="002060"/>
                </a:solidFill>
                <a:latin typeface="Times New Roman" panose="02020603050405020304" pitchFamily="18" charset="0"/>
                <a:cs typeface="Times New Roman" panose="02020603050405020304" pitchFamily="18" charset="0"/>
              </a:rPr>
              <a:t>1балл.</a:t>
            </a:r>
          </a:p>
          <a:p>
            <a:r>
              <a:rPr lang="kk-KZ" sz="1900" b="1" dirty="0" smtClean="0">
                <a:solidFill>
                  <a:srgbClr val="002060"/>
                </a:solidFill>
                <a:latin typeface="Times New Roman" panose="02020603050405020304" pitchFamily="18" charset="0"/>
                <a:cs typeface="Times New Roman" panose="02020603050405020304" pitchFamily="18" charset="0"/>
              </a:rPr>
              <a:t>Часть В </a:t>
            </a:r>
            <a:r>
              <a:rPr lang="en-US" sz="1900" dirty="0" err="1" smtClean="0">
                <a:solidFill>
                  <a:srgbClr val="002060"/>
                </a:solidFill>
                <a:latin typeface="Times New Roman" panose="02020603050405020304" pitchFamily="18" charset="0"/>
                <a:cs typeface="Times New Roman" panose="02020603050405020304" pitchFamily="18" charset="0"/>
              </a:rPr>
              <a:t>Обучающиеся</a:t>
            </a:r>
            <a:r>
              <a:rPr lang="en-US" sz="1900" dirty="0" smtClean="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выполняют</a:t>
            </a:r>
            <a:r>
              <a:rPr lang="en-US" sz="1900" dirty="0">
                <a:solidFill>
                  <a:srgbClr val="002060"/>
                </a:solidFill>
                <a:latin typeface="Times New Roman" panose="02020603050405020304" pitchFamily="18" charset="0"/>
                <a:cs typeface="Times New Roman" panose="02020603050405020304" pitchFamily="18" charset="0"/>
              </a:rPr>
              <a:t> 4 </a:t>
            </a:r>
            <a:r>
              <a:rPr lang="en-US" sz="1900" dirty="0" err="1">
                <a:solidFill>
                  <a:srgbClr val="002060"/>
                </a:solidFill>
                <a:latin typeface="Times New Roman" panose="02020603050405020304" pitchFamily="18" charset="0"/>
                <a:cs typeface="Times New Roman" panose="02020603050405020304" pitchFamily="18" charset="0"/>
              </a:rPr>
              <a:t>задания</a:t>
            </a:r>
            <a:r>
              <a:rPr lang="kk-KZ" sz="1900" dirty="0">
                <a:solidFill>
                  <a:srgbClr val="002060"/>
                </a:solidFill>
                <a:latin typeface="Times New Roman" panose="02020603050405020304" pitchFamily="18" charset="0"/>
                <a:cs typeface="Times New Roman" panose="02020603050405020304" pitchFamily="18" charset="0"/>
              </a:rPr>
              <a:t>, требующие развернутый ответ.</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Задания</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оцениваются</a:t>
            </a:r>
            <a:r>
              <a:rPr lang="en-US" sz="1900" dirty="0">
                <a:solidFill>
                  <a:srgbClr val="002060"/>
                </a:solidFill>
                <a:latin typeface="Times New Roman" panose="02020603050405020304" pitchFamily="18" charset="0"/>
                <a:cs typeface="Times New Roman" panose="02020603050405020304" pitchFamily="18" charset="0"/>
              </a:rPr>
              <a:t> в 3-9 </a:t>
            </a:r>
            <a:r>
              <a:rPr lang="en-US" sz="1900" dirty="0" err="1">
                <a:solidFill>
                  <a:srgbClr val="002060"/>
                </a:solidFill>
                <a:latin typeface="Times New Roman" panose="02020603050405020304" pitchFamily="18" charset="0"/>
                <a:cs typeface="Times New Roman" panose="02020603050405020304" pitchFamily="18" charset="0"/>
              </a:rPr>
              <a:t>баллов</a:t>
            </a:r>
            <a:r>
              <a:rPr lang="en-US" sz="1900" dirty="0" smtClean="0">
                <a:latin typeface="Times New Roman" panose="02020603050405020304" pitchFamily="18" charset="0"/>
                <a:cs typeface="Times New Roman" panose="02020603050405020304" pitchFamily="18" charset="0"/>
              </a:rPr>
              <a:t>.</a:t>
            </a:r>
            <a:endParaRPr lang="kk-KZ" sz="1900" dirty="0" smtClean="0">
              <a:latin typeface="Times New Roman" panose="02020603050405020304" pitchFamily="18" charset="0"/>
              <a:cs typeface="Times New Roman" panose="02020603050405020304" pitchFamily="18" charset="0"/>
            </a:endParaRPr>
          </a:p>
          <a:p>
            <a:r>
              <a:rPr lang="kk-KZ" sz="2000" b="1" dirty="0" smtClean="0">
                <a:solidFill>
                  <a:srgbClr val="FF0000"/>
                </a:solidFill>
                <a:latin typeface="Times New Roman" panose="02020603050405020304" pitchFamily="18" charset="0"/>
                <a:cs typeface="Times New Roman" panose="02020603050405020304" pitchFamily="18" charset="0"/>
              </a:rPr>
              <a:t>Геометрия </a:t>
            </a:r>
          </a:p>
          <a:p>
            <a:r>
              <a:rPr lang="ru-RU" sz="1900" dirty="0" smtClean="0">
                <a:solidFill>
                  <a:srgbClr val="002060"/>
                </a:solidFill>
                <a:latin typeface="Times New Roman" panose="02020603050405020304" pitchFamily="18" charset="0"/>
                <a:cs typeface="Times New Roman" panose="02020603050405020304" pitchFamily="18" charset="0"/>
              </a:rPr>
              <a:t>Экзаменационная </a:t>
            </a:r>
            <a:r>
              <a:rPr lang="ru-RU" sz="1900" dirty="0">
                <a:solidFill>
                  <a:srgbClr val="002060"/>
                </a:solidFill>
                <a:latin typeface="Times New Roman" panose="02020603050405020304" pitchFamily="18" charset="0"/>
                <a:cs typeface="Times New Roman" panose="02020603050405020304" pitchFamily="18" charset="0"/>
              </a:rPr>
              <a:t>работа содержит 8-10 заданий, требующих краткого или развернутого ответов. Задания оцениваются в 2-8 баллов</a:t>
            </a:r>
            <a:r>
              <a:rPr lang="ru-RU" sz="1900" dirty="0" smtClean="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Не</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разрешается</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пользоваться</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калькулятором</a:t>
            </a:r>
            <a:r>
              <a:rPr lang="en-US" sz="2000" dirty="0">
                <a:solidFill>
                  <a:srgbClr val="002060"/>
                </a:solidFill>
                <a:latin typeface="Times New Roman" panose="02020603050405020304" pitchFamily="18" charset="0"/>
                <a:cs typeface="Times New Roman" panose="02020603050405020304" pitchFamily="18" charset="0"/>
              </a:rPr>
              <a:t>. </a:t>
            </a:r>
            <a:endParaRPr lang="kk-KZ" sz="2000" dirty="0" smtClean="0">
              <a:solidFill>
                <a:srgbClr val="002060"/>
              </a:solidFill>
              <a:latin typeface="Times New Roman" panose="02020603050405020304" pitchFamily="18" charset="0"/>
              <a:cs typeface="Times New Roman" panose="02020603050405020304" pitchFamily="18" charset="0"/>
            </a:endParaRPr>
          </a:p>
          <a:p>
            <a:r>
              <a:rPr lang="kk-KZ" sz="2000" b="1" dirty="0" smtClean="0">
                <a:solidFill>
                  <a:srgbClr val="FF0000"/>
                </a:solidFill>
                <a:latin typeface="Times New Roman" panose="02020603050405020304" pitchFamily="18" charset="0"/>
                <a:cs typeface="Times New Roman" panose="02020603050405020304" pitchFamily="18" charset="0"/>
              </a:rPr>
              <a:t>История Казахстана</a:t>
            </a:r>
          </a:p>
          <a:p>
            <a:r>
              <a:rPr lang="ru-RU" sz="1900" b="1" dirty="0">
                <a:solidFill>
                  <a:srgbClr val="002060"/>
                </a:solidFill>
                <a:latin typeface="Times New Roman" panose="02020603050405020304" pitchFamily="18" charset="0"/>
                <a:cs typeface="Times New Roman" panose="02020603050405020304" pitchFamily="18" charset="0"/>
              </a:rPr>
              <a:t>Часть А</a:t>
            </a:r>
            <a:r>
              <a:rPr lang="ru-RU" sz="1900" dirty="0">
                <a:solidFill>
                  <a:srgbClr val="002060"/>
                </a:solidFill>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a:t>
            </a:r>
            <a:r>
              <a:rPr lang="ru-RU" sz="1900" dirty="0" err="1" smtClean="0">
                <a:solidFill>
                  <a:srgbClr val="002060"/>
                </a:solidFill>
                <a:latin typeface="Times New Roman" panose="02020603050405020304" pitchFamily="18" charset="0"/>
                <a:cs typeface="Times New Roman" panose="02020603050405020304" pitchFamily="18" charset="0"/>
              </a:rPr>
              <a:t>предложенных.Задания</a:t>
            </a:r>
            <a:r>
              <a:rPr lang="ru-RU" sz="1900" dirty="0" smtClean="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оцениваются в 1 балл.</a:t>
            </a:r>
          </a:p>
          <a:p>
            <a:r>
              <a:rPr lang="ru-RU" sz="1900" b="1" dirty="0">
                <a:solidFill>
                  <a:srgbClr val="002060"/>
                </a:solidFill>
                <a:latin typeface="Times New Roman" panose="02020603050405020304" pitchFamily="18" charset="0"/>
                <a:cs typeface="Times New Roman" panose="02020603050405020304" pitchFamily="18" charset="0"/>
              </a:rPr>
              <a:t>Часть В</a:t>
            </a:r>
            <a:r>
              <a:rPr lang="ru-RU" sz="1900" dirty="0">
                <a:solidFill>
                  <a:srgbClr val="002060"/>
                </a:solidFill>
                <a:latin typeface="Times New Roman" panose="02020603050405020304" pitchFamily="18" charset="0"/>
                <a:cs typeface="Times New Roman" panose="02020603050405020304" pitchFamily="18" charset="0"/>
              </a:rPr>
              <a:t> состоит из 5 заданий требующих краткого или развернутого ответов</a:t>
            </a:r>
            <a:r>
              <a:rPr lang="kk-KZ" sz="1900" dirty="0">
                <a:solidFill>
                  <a:srgbClr val="002060"/>
                </a:solidFill>
                <a:latin typeface="Times New Roman" panose="02020603050405020304" pitchFamily="18" charset="0"/>
                <a:cs typeface="Times New Roman" panose="02020603050405020304" pitchFamily="18" charset="0"/>
              </a:rPr>
              <a:t>. </a:t>
            </a:r>
            <a:r>
              <a:rPr lang="kk-KZ" sz="1900" dirty="0" smtClean="0">
                <a:solidFill>
                  <a:srgbClr val="002060"/>
                </a:solidFill>
                <a:latin typeface="Times New Roman" panose="02020603050405020304" pitchFamily="18" charset="0"/>
                <a:cs typeface="Times New Roman" panose="02020603050405020304" pitchFamily="18" charset="0"/>
              </a:rPr>
              <a:t> </a:t>
            </a:r>
            <a:r>
              <a:rPr lang="ru-RU" sz="1900" dirty="0" smtClean="0">
                <a:solidFill>
                  <a:srgbClr val="002060"/>
                </a:solidFill>
                <a:latin typeface="Times New Roman" panose="02020603050405020304" pitchFamily="18" charset="0"/>
                <a:cs typeface="Times New Roman" panose="02020603050405020304" pitchFamily="18" charset="0"/>
              </a:rPr>
              <a:t>Задания </a:t>
            </a:r>
            <a:r>
              <a:rPr lang="ru-RU" sz="1900" dirty="0">
                <a:solidFill>
                  <a:srgbClr val="002060"/>
                </a:solidFill>
                <a:latin typeface="Times New Roman" panose="02020603050405020304" pitchFamily="18" charset="0"/>
                <a:cs typeface="Times New Roman" panose="02020603050405020304" pitchFamily="18" charset="0"/>
              </a:rPr>
              <a:t>оцениваются 1-6 баллов.</a:t>
            </a:r>
          </a:p>
          <a:p>
            <a:r>
              <a:rPr lang="kk-KZ" sz="1900" dirty="0">
                <a:solidFill>
                  <a:srgbClr val="002060"/>
                </a:solidFill>
                <a:latin typeface="Times New Roman" panose="02020603050405020304" pitchFamily="18" charset="0"/>
                <a:cs typeface="Times New Roman" panose="02020603050405020304" pitchFamily="18" charset="0"/>
              </a:rPr>
              <a:t>Пользоваться исторический картой (атлас) </a:t>
            </a:r>
            <a:r>
              <a:rPr lang="kk-KZ" sz="1900" b="1" dirty="0">
                <a:solidFill>
                  <a:srgbClr val="002060"/>
                </a:solidFill>
                <a:latin typeface="Times New Roman" panose="02020603050405020304" pitchFamily="18" charset="0"/>
                <a:cs typeface="Times New Roman" panose="02020603050405020304" pitchFamily="18" charset="0"/>
              </a:rPr>
              <a:t>запрещено</a:t>
            </a:r>
            <a:r>
              <a:rPr lang="kk-KZ" sz="1900" dirty="0">
                <a:solidFill>
                  <a:srgbClr val="002060"/>
                </a:solidFill>
                <a:latin typeface="Times New Roman" panose="02020603050405020304" pitchFamily="18" charset="0"/>
                <a:cs typeface="Times New Roman" panose="02020603050405020304" pitchFamily="18" charset="0"/>
              </a:rPr>
              <a:t>. </a:t>
            </a:r>
            <a:endParaRPr lang="ru-RU" sz="1900" dirty="0" smtClean="0">
              <a:solidFill>
                <a:srgbClr val="002060"/>
              </a:solidFill>
              <a:latin typeface="Times New Roman" panose="02020603050405020304" pitchFamily="18" charset="0"/>
              <a:cs typeface="Times New Roman" panose="02020603050405020304" pitchFamily="18" charset="0"/>
            </a:endParaRPr>
          </a:p>
          <a:p>
            <a:r>
              <a:rPr lang="kk-KZ" sz="2000" b="1" dirty="0" smtClean="0">
                <a:solidFill>
                  <a:srgbClr val="FF0000"/>
                </a:solidFill>
                <a:latin typeface="Times New Roman" panose="02020603050405020304" pitchFamily="18" charset="0"/>
                <a:cs typeface="Times New Roman" panose="02020603050405020304" pitchFamily="18" charset="0"/>
              </a:rPr>
              <a:t>Всемирная история</a:t>
            </a:r>
          </a:p>
          <a:p>
            <a:r>
              <a:rPr lang="ru-RU" sz="1900" b="1" dirty="0">
                <a:solidFill>
                  <a:srgbClr val="002060"/>
                </a:solidFill>
                <a:latin typeface="Times New Roman" panose="02020603050405020304" pitchFamily="18" charset="0"/>
                <a:cs typeface="Times New Roman" panose="02020603050405020304" pitchFamily="18" charset="0"/>
              </a:rPr>
              <a:t>Часть А </a:t>
            </a:r>
            <a:r>
              <a:rPr lang="ru-RU" sz="1900" dirty="0">
                <a:solidFill>
                  <a:srgbClr val="002060"/>
                </a:solidFill>
                <a:latin typeface="Times New Roman" panose="02020603050405020304" pitchFamily="18" charset="0"/>
                <a:cs typeface="Times New Roman" panose="02020603050405020304" pitchFamily="18" charset="0"/>
              </a:rPr>
              <a:t>содержит 15 заданий с выбором одного правильного ответа из четырех </a:t>
            </a:r>
            <a:r>
              <a:rPr lang="ru-RU" sz="1900" dirty="0" err="1" smtClean="0">
                <a:solidFill>
                  <a:srgbClr val="002060"/>
                </a:solidFill>
                <a:latin typeface="Times New Roman" panose="02020603050405020304" pitchFamily="18" charset="0"/>
                <a:cs typeface="Times New Roman" panose="02020603050405020304" pitchFamily="18" charset="0"/>
              </a:rPr>
              <a:t>предложенных.Задания</a:t>
            </a:r>
            <a:r>
              <a:rPr lang="ru-RU" sz="1900" dirty="0" smtClean="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оцениваются в 1 балл.</a:t>
            </a:r>
          </a:p>
          <a:p>
            <a:r>
              <a:rPr lang="ru-RU" sz="1900" b="1" dirty="0">
                <a:solidFill>
                  <a:srgbClr val="002060"/>
                </a:solidFill>
                <a:latin typeface="Times New Roman" panose="02020603050405020304" pitchFamily="18" charset="0"/>
                <a:cs typeface="Times New Roman" panose="02020603050405020304" pitchFamily="18" charset="0"/>
              </a:rPr>
              <a:t>Часть В </a:t>
            </a:r>
            <a:r>
              <a:rPr lang="ru-RU" sz="1900" dirty="0">
                <a:solidFill>
                  <a:srgbClr val="002060"/>
                </a:solidFill>
                <a:latin typeface="Times New Roman" panose="02020603050405020304" pitchFamily="18" charset="0"/>
                <a:cs typeface="Times New Roman" panose="02020603050405020304" pitchFamily="18" charset="0"/>
              </a:rPr>
              <a:t>состоит из 3-5 структурированных заданий, требующих краткого и развернутого ответов. Задания оцениваются в 1-6 баллов. </a:t>
            </a:r>
          </a:p>
          <a:p>
            <a:r>
              <a:rPr lang="ru-RU" sz="1900" b="1" dirty="0">
                <a:solidFill>
                  <a:srgbClr val="002060"/>
                </a:solidFill>
                <a:latin typeface="Times New Roman" panose="02020603050405020304" pitchFamily="18" charset="0"/>
                <a:cs typeface="Times New Roman" panose="02020603050405020304" pitchFamily="18" charset="0"/>
              </a:rPr>
              <a:t>Не разрешается</a:t>
            </a:r>
            <a:r>
              <a:rPr lang="ru-RU" sz="1900" dirty="0">
                <a:solidFill>
                  <a:srgbClr val="002060"/>
                </a:solidFill>
                <a:latin typeface="Times New Roman" panose="02020603050405020304" pitchFamily="18" charset="0"/>
                <a:cs typeface="Times New Roman" panose="02020603050405020304" pitchFamily="18" charset="0"/>
              </a:rPr>
              <a:t> использование исторических карт (атлас</a:t>
            </a:r>
            <a:r>
              <a:rPr lang="ru-RU" sz="1900" dirty="0" smtClean="0">
                <a:solidFill>
                  <a:srgbClr val="002060"/>
                </a:solidFill>
                <a:latin typeface="Times New Roman" panose="02020603050405020304" pitchFamily="18" charset="0"/>
                <a:cs typeface="Times New Roman" panose="02020603050405020304" pitchFamily="18" charset="0"/>
              </a:rPr>
              <a:t>).</a:t>
            </a:r>
          </a:p>
          <a:p>
            <a:r>
              <a:rPr lang="kk-KZ" sz="2000" b="1" dirty="0" smtClean="0">
                <a:solidFill>
                  <a:srgbClr val="FF0000"/>
                </a:solidFill>
                <a:latin typeface="Times New Roman" panose="02020603050405020304" pitchFamily="18" charset="0"/>
                <a:cs typeface="Times New Roman" panose="02020603050405020304" pitchFamily="18" charset="0"/>
              </a:rPr>
              <a:t>География</a:t>
            </a:r>
          </a:p>
          <a:p>
            <a:r>
              <a:rPr lang="kk-KZ" sz="1900" b="1" dirty="0" smtClean="0">
                <a:solidFill>
                  <a:srgbClr val="002060"/>
                </a:solidFill>
                <a:latin typeface="Times New Roman" panose="02020603050405020304" pitchFamily="18" charset="0"/>
                <a:cs typeface="Times New Roman" panose="02020603050405020304" pitchFamily="18" charset="0"/>
              </a:rPr>
              <a:t>Время выполнения 1 час 20 минут</a:t>
            </a:r>
          </a:p>
          <a:p>
            <a:r>
              <a:rPr lang="ru-RU" sz="1900" b="1" dirty="0">
                <a:solidFill>
                  <a:srgbClr val="002060"/>
                </a:solidFill>
                <a:latin typeface="Times New Roman" panose="02020603050405020304" pitchFamily="18" charset="0"/>
                <a:cs typeface="Times New Roman" panose="02020603050405020304" pitchFamily="18" charset="0"/>
              </a:rPr>
              <a:t>Часть </a:t>
            </a:r>
            <a:r>
              <a:rPr lang="kk-KZ" sz="1900" b="1" dirty="0">
                <a:solidFill>
                  <a:srgbClr val="002060"/>
                </a:solidFill>
                <a:latin typeface="Times New Roman" panose="02020603050405020304" pitchFamily="18" charset="0"/>
                <a:cs typeface="Times New Roman" panose="02020603050405020304" pitchFamily="18" charset="0"/>
              </a:rPr>
              <a:t>А </a:t>
            </a:r>
            <a:r>
              <a:rPr lang="ru-RU" sz="1900" dirty="0">
                <a:solidFill>
                  <a:srgbClr val="002060"/>
                </a:solidFill>
                <a:latin typeface="Times New Roman" panose="02020603050405020304" pitchFamily="18" charset="0"/>
                <a:cs typeface="Times New Roman" panose="02020603050405020304" pitchFamily="18" charset="0"/>
              </a:rPr>
              <a:t>содержит</a:t>
            </a:r>
            <a:r>
              <a:rPr lang="kk-KZ" sz="1900" dirty="0">
                <a:solidFill>
                  <a:srgbClr val="002060"/>
                </a:solidFill>
                <a:latin typeface="Times New Roman" panose="02020603050405020304" pitchFamily="18" charset="0"/>
                <a:cs typeface="Times New Roman" panose="02020603050405020304" pitchFamily="18" charset="0"/>
              </a:rPr>
              <a:t> 15 заданий с множественным выбором. Каждое задание оценивается в 1 балл.</a:t>
            </a:r>
            <a:endParaRPr lang="ru-RU" sz="1900" dirty="0">
              <a:solidFill>
                <a:srgbClr val="002060"/>
              </a:solidFill>
              <a:latin typeface="Times New Roman" panose="02020603050405020304" pitchFamily="18" charset="0"/>
              <a:cs typeface="Times New Roman" panose="02020603050405020304" pitchFamily="18" charset="0"/>
            </a:endParaRPr>
          </a:p>
          <a:p>
            <a:r>
              <a:rPr lang="kk-KZ" sz="1900" b="1" dirty="0">
                <a:solidFill>
                  <a:srgbClr val="002060"/>
                </a:solidFill>
                <a:latin typeface="Times New Roman" panose="02020603050405020304" pitchFamily="18" charset="0"/>
                <a:cs typeface="Times New Roman" panose="02020603050405020304" pitchFamily="18" charset="0"/>
              </a:rPr>
              <a:t>Часть </a:t>
            </a:r>
            <a:r>
              <a:rPr lang="en-US" sz="1900" b="1" dirty="0">
                <a:solidFill>
                  <a:srgbClr val="002060"/>
                </a:solidFill>
                <a:latin typeface="Times New Roman" panose="02020603050405020304" pitchFamily="18" charset="0"/>
                <a:cs typeface="Times New Roman" panose="02020603050405020304" pitchFamily="18" charset="0"/>
              </a:rPr>
              <a:t>B</a:t>
            </a:r>
            <a:r>
              <a:rPr lang="ru-RU" sz="1900" b="1" dirty="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содержит 4 задания, требующие краткого и 2 задания, требующие развернутого  ответов. Задания оцениваются в 1-3 баллов</a:t>
            </a:r>
            <a:r>
              <a:rPr lang="ru-RU" sz="1900" dirty="0" smtClean="0">
                <a:solidFill>
                  <a:srgbClr val="002060"/>
                </a:solidFill>
                <a:latin typeface="Times New Roman" panose="02020603050405020304" pitchFamily="18" charset="0"/>
                <a:cs typeface="Times New Roman" panose="02020603050405020304" pitchFamily="18" charset="0"/>
              </a:rPr>
              <a:t>.</a:t>
            </a:r>
            <a:endParaRPr lang="ru-RU" dirty="0">
              <a:solidFill>
                <a:schemeClr val="tx2">
                  <a:lumMod val="50000"/>
                </a:schemeClr>
              </a:solidFill>
            </a:endParaRPr>
          </a:p>
        </p:txBody>
      </p:sp>
    </p:spTree>
    <p:extLst>
      <p:ext uri="{BB962C8B-B14F-4D97-AF65-F5344CB8AC3E}">
        <p14:creationId xmlns:p14="http://schemas.microsoft.com/office/powerpoint/2010/main" val="303847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16632" y="179512"/>
            <a:ext cx="6624736" cy="7448193"/>
          </a:xfrm>
          <a:prstGeom prst="rect">
            <a:avLst/>
          </a:prstGeom>
        </p:spPr>
        <p:txBody>
          <a:bodyPr wrap="square">
            <a:spAutoFit/>
          </a:bodyPr>
          <a:lstStyle/>
          <a:p>
            <a:pPr lvl="0"/>
            <a:r>
              <a:rPr lang="kk-KZ" sz="2000" b="1" dirty="0" smtClean="0">
                <a:solidFill>
                  <a:srgbClr val="C00000"/>
                </a:solidFill>
                <a:latin typeface="Times New Roman" pitchFamily="18" charset="0"/>
                <a:ea typeface="Calibri" pitchFamily="34" charset="0"/>
                <a:cs typeface="Times New Roman" pitchFamily="18" charset="0"/>
              </a:rPr>
              <a:t>Информатика</a:t>
            </a:r>
          </a:p>
          <a:p>
            <a:r>
              <a:rPr lang="ru-RU" sz="1900" b="1" dirty="0">
                <a:solidFill>
                  <a:srgbClr val="002060"/>
                </a:solidFill>
                <a:latin typeface="Times New Roman" panose="02020603050405020304" pitchFamily="18" charset="0"/>
                <a:cs typeface="Times New Roman" panose="02020603050405020304" pitchFamily="18" charset="0"/>
              </a:rPr>
              <a:t>Часть А</a:t>
            </a:r>
            <a:r>
              <a:rPr lang="ru-RU" sz="1900" dirty="0">
                <a:solidFill>
                  <a:srgbClr val="002060"/>
                </a:solidFill>
                <a:latin typeface="Times New Roman" panose="02020603050405020304" pitchFamily="18" charset="0"/>
                <a:cs typeface="Times New Roman" panose="02020603050405020304" pitchFamily="18" charset="0"/>
              </a:rPr>
              <a:t> содержит 4 задания на знание и понимание, </a:t>
            </a:r>
            <a:r>
              <a:rPr lang="ru-RU" sz="1900" dirty="0" smtClean="0">
                <a:solidFill>
                  <a:srgbClr val="002060"/>
                </a:solidFill>
                <a:latin typeface="Times New Roman" panose="02020603050405020304" pitchFamily="18" charset="0"/>
                <a:cs typeface="Times New Roman" panose="02020603050405020304" pitchFamily="18" charset="0"/>
              </a:rPr>
              <a:t>требую-</a:t>
            </a:r>
            <a:r>
              <a:rPr lang="ru-RU" sz="1900" dirty="0" err="1" smtClean="0">
                <a:solidFill>
                  <a:srgbClr val="002060"/>
                </a:solidFill>
                <a:latin typeface="Times New Roman" panose="02020603050405020304" pitchFamily="18" charset="0"/>
                <a:cs typeface="Times New Roman" panose="02020603050405020304" pitchFamily="18" charset="0"/>
              </a:rPr>
              <a:t>щие</a:t>
            </a:r>
            <a:r>
              <a:rPr lang="ru-RU" sz="1900" dirty="0" smtClean="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краткого и развернутого ответов. Задания оцениваются от 1 до 3 баллов.</a:t>
            </a:r>
          </a:p>
          <a:p>
            <a:r>
              <a:rPr lang="ru-RU" sz="1900" b="1" dirty="0">
                <a:solidFill>
                  <a:srgbClr val="002060"/>
                </a:solidFill>
                <a:latin typeface="Times New Roman" panose="02020603050405020304" pitchFamily="18" charset="0"/>
                <a:cs typeface="Times New Roman" panose="02020603050405020304" pitchFamily="18" charset="0"/>
              </a:rPr>
              <a:t>Часть В</a:t>
            </a:r>
            <a:r>
              <a:rPr lang="ru-RU" sz="1900" dirty="0">
                <a:solidFill>
                  <a:srgbClr val="002060"/>
                </a:solidFill>
                <a:latin typeface="Times New Roman" panose="02020603050405020304" pitchFamily="18" charset="0"/>
                <a:cs typeface="Times New Roman" panose="02020603050405020304" pitchFamily="18" charset="0"/>
              </a:rPr>
              <a:t> содержит 5 заданий на навыки применения и </a:t>
            </a:r>
            <a:r>
              <a:rPr lang="ru-RU" sz="1900" dirty="0" err="1" smtClean="0">
                <a:solidFill>
                  <a:srgbClr val="002060"/>
                </a:solidFill>
                <a:latin typeface="Times New Roman" panose="02020603050405020304" pitchFamily="18" charset="0"/>
                <a:cs typeface="Times New Roman" panose="02020603050405020304" pitchFamily="18" charset="0"/>
              </a:rPr>
              <a:t>высо</a:t>
            </a:r>
            <a:r>
              <a:rPr lang="ru-RU" sz="1900" dirty="0" smtClean="0">
                <a:solidFill>
                  <a:srgbClr val="002060"/>
                </a:solidFill>
                <a:latin typeface="Times New Roman" panose="02020603050405020304" pitchFamily="18" charset="0"/>
                <a:cs typeface="Times New Roman" panose="02020603050405020304" pitchFamily="18" charset="0"/>
              </a:rPr>
              <a:t>-кого </a:t>
            </a:r>
            <a:r>
              <a:rPr lang="ru-RU" sz="1900" dirty="0">
                <a:solidFill>
                  <a:srgbClr val="002060"/>
                </a:solidFill>
                <a:latin typeface="Times New Roman" panose="02020603050405020304" pitchFamily="18" charset="0"/>
                <a:cs typeface="Times New Roman" panose="02020603050405020304" pitchFamily="18" charset="0"/>
              </a:rPr>
              <a:t>порядка, требующие краткого и развернутого ответов. Задания оцениваются от 1 до 4 баллов. </a:t>
            </a:r>
            <a:endParaRPr lang="ru-RU" sz="1900" dirty="0" smtClean="0">
              <a:solidFill>
                <a:srgbClr val="002060"/>
              </a:solidFill>
              <a:latin typeface="Times New Roman" panose="02020603050405020304" pitchFamily="18" charset="0"/>
              <a:cs typeface="Times New Roman" panose="02020603050405020304" pitchFamily="18" charset="0"/>
            </a:endParaRPr>
          </a:p>
          <a:p>
            <a:r>
              <a:rPr lang="kk-KZ" sz="2000" b="1" dirty="0" smtClean="0">
                <a:solidFill>
                  <a:srgbClr val="C00000"/>
                </a:solidFill>
                <a:latin typeface="Times New Roman" panose="02020603050405020304" pitchFamily="18" charset="0"/>
                <a:cs typeface="Times New Roman" panose="02020603050405020304" pitchFamily="18" charset="0"/>
              </a:rPr>
              <a:t>Английский язык</a:t>
            </a:r>
          </a:p>
          <a:p>
            <a:r>
              <a:rPr lang="en-US" sz="1900" dirty="0" smtClean="0">
                <a:solidFill>
                  <a:srgbClr val="002060"/>
                </a:solidFill>
                <a:latin typeface="Times New Roman" panose="02020603050405020304" pitchFamily="18" charset="0"/>
                <a:cs typeface="Times New Roman" panose="02020603050405020304" pitchFamily="18" charset="0"/>
              </a:rPr>
              <a:t>The </a:t>
            </a:r>
            <a:r>
              <a:rPr lang="en-US" sz="1900" dirty="0">
                <a:solidFill>
                  <a:srgbClr val="002060"/>
                </a:solidFill>
                <a:latin typeface="Times New Roman" panose="02020603050405020304" pitchFamily="18" charset="0"/>
                <a:cs typeface="Times New Roman" panose="02020603050405020304" pitchFamily="18" charset="0"/>
              </a:rPr>
              <a:t>paper consists of three tasks of 18 questions based on a text of a range of styles and genres within the framework of familiar topics. The volume of the text is 270-320 words.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The paper assesses learners’ ability to work with texts, find appropriate information, </a:t>
            </a:r>
            <a:r>
              <a:rPr lang="en-US" sz="1900" dirty="0" err="1">
                <a:solidFill>
                  <a:srgbClr val="002060"/>
                </a:solidFill>
                <a:latin typeface="Times New Roman" panose="02020603050405020304" pitchFamily="18" charset="0"/>
                <a:cs typeface="Times New Roman" panose="02020603050405020304" pitchFamily="18" charset="0"/>
              </a:rPr>
              <a:t>analyse</a:t>
            </a:r>
            <a:r>
              <a:rPr lang="en-US" sz="1900" dirty="0">
                <a:solidFill>
                  <a:srgbClr val="002060"/>
                </a:solidFill>
                <a:latin typeface="Times New Roman" panose="02020603050405020304" pitchFamily="18" charset="0"/>
                <a:cs typeface="Times New Roman" panose="02020603050405020304" pitchFamily="18" charset="0"/>
              </a:rPr>
              <a:t> and answer questions using the information from the texts read.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Learners read a text and perform tasks of following types:</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A consists of 5 questions where learners are expected to understand the meaning and usage of particular words / phrases in context.</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B consists of 10 questions where learners are expected to paraphrase them using the words/phrases given.</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C consists of 3 questions, one is closed-ended and two are open-ended questions where learners are expected to demonstrate reading comprehension.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Dictionaries may not be used at the examination</a:t>
            </a:r>
            <a:r>
              <a:rPr lang="en-US" sz="1900" dirty="0" smtClean="0">
                <a:solidFill>
                  <a:srgbClr val="002060"/>
                </a:solidFill>
                <a:latin typeface="Times New Roman" panose="02020603050405020304" pitchFamily="18" charset="0"/>
                <a:cs typeface="Times New Roman" panose="02020603050405020304" pitchFamily="18" charset="0"/>
              </a:rPr>
              <a:t>.</a:t>
            </a:r>
            <a:endParaRPr lang="kk-KZ" sz="1900" dirty="0" smtClean="0">
              <a:solidFill>
                <a:srgbClr val="002060"/>
              </a:solidFill>
              <a:latin typeface="Times New Roman" panose="02020603050405020304" pitchFamily="18" charset="0"/>
              <a:cs typeface="Times New Roman" panose="02020603050405020304" pitchFamily="18" charset="0"/>
            </a:endParaRPr>
          </a:p>
          <a:p>
            <a:r>
              <a:rPr lang="kk-KZ" sz="2000" b="1" dirty="0">
                <a:solidFill>
                  <a:srgbClr val="0070C0"/>
                </a:solidFill>
                <a:latin typeface="Times New Roman" panose="02020603050405020304" pitchFamily="18" charset="0"/>
                <a:cs typeface="Times New Roman" panose="02020603050405020304" pitchFamily="18" charset="0"/>
              </a:rPr>
              <a:t>Максимальный балл  –  </a:t>
            </a:r>
            <a:r>
              <a:rPr lang="kk-KZ" sz="2000" b="1" dirty="0" smtClean="0">
                <a:solidFill>
                  <a:srgbClr val="0070C0"/>
                </a:solidFill>
                <a:latin typeface="Times New Roman" panose="02020603050405020304" pitchFamily="18" charset="0"/>
                <a:cs typeface="Times New Roman" panose="02020603050405020304" pitchFamily="18" charset="0"/>
              </a:rPr>
              <a:t>20 баллов</a:t>
            </a:r>
            <a:endParaRPr lang="ru-RU" dirty="0">
              <a:solidFill>
                <a:srgbClr val="C00000"/>
              </a:solidFill>
              <a:latin typeface="Arial" pitchFamily="34"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974006953"/>
              </p:ext>
            </p:extLst>
          </p:nvPr>
        </p:nvGraphicFramePr>
        <p:xfrm>
          <a:off x="342900" y="7627705"/>
          <a:ext cx="6172200" cy="1268095"/>
        </p:xfrm>
        <a:graphic>
          <a:graphicData uri="http://schemas.openxmlformats.org/drawingml/2006/table">
            <a:tbl>
              <a:tblPr firstRow="1" firstCol="1" bandRow="1">
                <a:tableStyleId>{5C22544A-7EE6-4342-B048-85BDC9FD1C3A}</a:tableStyleId>
              </a:tblPr>
              <a:tblGrid>
                <a:gridCol w="709836"/>
                <a:gridCol w="792088"/>
                <a:gridCol w="864096"/>
                <a:gridCol w="1656184"/>
                <a:gridCol w="2149996"/>
              </a:tblGrid>
              <a:tr h="0">
                <a:tc gridSpan="3">
                  <a:txBody>
                    <a:bodyPr/>
                    <a:lstStyle/>
                    <a:p>
                      <a:pPr algn="ctr">
                        <a:lnSpc>
                          <a:spcPct val="115000"/>
                        </a:lnSpc>
                        <a:spcAft>
                          <a:spcPts val="0"/>
                        </a:spcAft>
                      </a:pPr>
                      <a:r>
                        <a:rPr lang="ru-RU" sz="1200" dirty="0">
                          <a:effectLst/>
                        </a:rPr>
                        <a:t>Баллы </a:t>
                      </a:r>
                      <a:endParaRPr lang="ru-RU" sz="1100" dirty="0">
                        <a:effectLst/>
                        <a:latin typeface="Calibri"/>
                        <a:ea typeface="Calibri"/>
                        <a:cs typeface="Arial"/>
                      </a:endParaRPr>
                    </a:p>
                  </a:txBody>
                  <a:tcPr marL="68580" marR="68580" marT="0" marB="0"/>
                </a:tc>
                <a:tc hMerge="1">
                  <a:txBody>
                    <a:bodyPr/>
                    <a:lstStyle/>
                    <a:p>
                      <a:endParaRPr lang="ru-RU"/>
                    </a:p>
                  </a:txBody>
                  <a:tcPr/>
                </a:tc>
                <a:tc hMerge="1">
                  <a:txBody>
                    <a:bodyPr/>
                    <a:lstStyle/>
                    <a:p>
                      <a:pPr algn="ctr">
                        <a:lnSpc>
                          <a:spcPct val="115000"/>
                        </a:lnSpc>
                        <a:spcAft>
                          <a:spcPts val="0"/>
                        </a:spcAft>
                      </a:pPr>
                      <a:endParaRPr lang="ru-RU" sz="1100" dirty="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ru-RU" sz="1200" dirty="0">
                          <a:effectLst/>
                        </a:rPr>
                        <a:t>Процентное содержание баллов, %</a:t>
                      </a:r>
                      <a:endParaRPr lang="ru-RU" sz="1100" dirty="0">
                        <a:effectLst/>
                        <a:latin typeface="Calibri"/>
                        <a:ea typeface="Calibri"/>
                        <a:cs typeface="Arial"/>
                      </a:endParaRPr>
                    </a:p>
                  </a:txBody>
                  <a:tcPr marL="68580" marR="68580" marT="0" marB="0"/>
                </a:tc>
                <a:tc>
                  <a:txBody>
                    <a:bodyPr/>
                    <a:lstStyle/>
                    <a:p>
                      <a:pPr algn="ctr">
                        <a:lnSpc>
                          <a:spcPct val="115000"/>
                        </a:lnSpc>
                        <a:spcAft>
                          <a:spcPts val="0"/>
                        </a:spcAft>
                      </a:pPr>
                      <a:r>
                        <a:rPr lang="ru-RU" sz="1200">
                          <a:effectLst/>
                        </a:rPr>
                        <a:t>Оценка</a:t>
                      </a:r>
                      <a:endParaRPr lang="ru-RU" sz="1100">
                        <a:effectLst/>
                        <a:latin typeface="Calibri"/>
                        <a:ea typeface="Calibri"/>
                        <a:cs typeface="Arial"/>
                      </a:endParaRPr>
                    </a:p>
                  </a:txBody>
                  <a:tcPr marL="68580" marR="68580" marT="0" marB="0"/>
                </a:tc>
              </a:tr>
              <a:tr h="70485">
                <a:tc>
                  <a:txBody>
                    <a:bodyPr/>
                    <a:lstStyle/>
                    <a:p>
                      <a:pPr algn="ctr">
                        <a:lnSpc>
                          <a:spcPct val="115000"/>
                        </a:lnSpc>
                        <a:spcAft>
                          <a:spcPts val="0"/>
                        </a:spcAft>
                      </a:pPr>
                      <a:r>
                        <a:rPr lang="en-US" sz="1200" dirty="0" smtClean="0">
                          <a:effectLst/>
                        </a:rPr>
                        <a:t>0-</a:t>
                      </a:r>
                      <a:r>
                        <a:rPr lang="ru-RU" sz="1200" dirty="0" smtClean="0">
                          <a:effectLst/>
                        </a:rPr>
                        <a:t>7</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0-11</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0-19</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a:effectLst/>
                        </a:rPr>
                        <a:t>0-</a:t>
                      </a:r>
                      <a:r>
                        <a:rPr lang="ru-RU" sz="1200">
                          <a:effectLst/>
                        </a:rPr>
                        <a:t>39</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неудовлетворительно - "2"</a:t>
                      </a:r>
                      <a:endParaRPr lang="ru-RU" sz="1100">
                        <a:effectLst/>
                        <a:latin typeface="Calibri"/>
                        <a:ea typeface="Calibri"/>
                        <a:cs typeface="Arial"/>
                      </a:endParaRPr>
                    </a:p>
                  </a:txBody>
                  <a:tcPr marL="68580" marR="68580" marT="0" marB="0" anchor="ctr"/>
                </a:tc>
              </a:tr>
              <a:tr h="0">
                <a:tc>
                  <a:txBody>
                    <a:bodyPr/>
                    <a:lstStyle/>
                    <a:p>
                      <a:pPr algn="ctr">
                        <a:lnSpc>
                          <a:spcPct val="115000"/>
                        </a:lnSpc>
                        <a:spcAft>
                          <a:spcPts val="0"/>
                        </a:spcAft>
                      </a:pPr>
                      <a:r>
                        <a:rPr lang="kk-KZ" sz="1200" dirty="0" smtClean="0">
                          <a:effectLst/>
                        </a:rPr>
                        <a:t>8-12</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12-19</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20-32</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ru-RU" sz="1200">
                          <a:effectLst/>
                        </a:rPr>
                        <a:t>40</a:t>
                      </a:r>
                      <a:r>
                        <a:rPr lang="en-US" sz="1200">
                          <a:effectLst/>
                        </a:rPr>
                        <a:t>-64</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удовлетворительно - "3"</a:t>
                      </a:r>
                      <a:endParaRPr lang="ru-RU" sz="1100">
                        <a:effectLst/>
                        <a:latin typeface="Calibri"/>
                        <a:ea typeface="Calibri"/>
                        <a:cs typeface="Arial"/>
                      </a:endParaRPr>
                    </a:p>
                  </a:txBody>
                  <a:tcPr marL="68580" marR="68580" marT="0" marB="0" anchor="ctr"/>
                </a:tc>
              </a:tr>
              <a:tr h="0">
                <a:tc>
                  <a:txBody>
                    <a:bodyPr/>
                    <a:lstStyle/>
                    <a:p>
                      <a:pPr algn="ctr">
                        <a:lnSpc>
                          <a:spcPct val="115000"/>
                        </a:lnSpc>
                        <a:spcAft>
                          <a:spcPts val="0"/>
                        </a:spcAft>
                      </a:pPr>
                      <a:r>
                        <a:rPr lang="ru-RU" sz="1200" dirty="0" smtClean="0">
                          <a:effectLst/>
                        </a:rPr>
                        <a:t>13-16</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20-25</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33-42</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a:effectLst/>
                        </a:rPr>
                        <a:t>65-84</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хорошо - "4"</a:t>
                      </a:r>
                      <a:endParaRPr lang="ru-RU" sz="1100">
                        <a:effectLst/>
                        <a:latin typeface="Calibri"/>
                        <a:ea typeface="Calibri"/>
                        <a:cs typeface="Arial"/>
                      </a:endParaRPr>
                    </a:p>
                  </a:txBody>
                  <a:tcPr marL="68580" marR="68580" marT="0" marB="0" anchor="ctr"/>
                </a:tc>
              </a:tr>
              <a:tr h="216535">
                <a:tc>
                  <a:txBody>
                    <a:bodyPr/>
                    <a:lstStyle/>
                    <a:p>
                      <a:pPr algn="ctr">
                        <a:lnSpc>
                          <a:spcPct val="115000"/>
                        </a:lnSpc>
                        <a:spcAft>
                          <a:spcPts val="0"/>
                        </a:spcAft>
                      </a:pPr>
                      <a:r>
                        <a:rPr lang="kk-KZ" sz="1200" dirty="0" smtClean="0">
                          <a:effectLst/>
                        </a:rPr>
                        <a:t>17-20</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26-30</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smtClean="0">
                          <a:effectLst/>
                          <a:latin typeface="Calibri"/>
                          <a:ea typeface="Calibri"/>
                          <a:cs typeface="Arial"/>
                        </a:rPr>
                        <a:t>43-50</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dirty="0">
                          <a:effectLst/>
                        </a:rPr>
                        <a:t>85-100</a:t>
                      </a:r>
                      <a:endParaRPr lang="ru-RU" sz="11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dirty="0">
                          <a:effectLst/>
                        </a:rPr>
                        <a:t>отлично - "5"</a:t>
                      </a:r>
                      <a:endParaRPr lang="ru-RU" sz="11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428385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277" y="59503"/>
            <a:ext cx="6421066" cy="2784309"/>
          </a:xfrm>
          <a:noFill/>
        </p:spPr>
        <p:txBody>
          <a:bodyPr>
            <a:noAutofit/>
          </a:bodyPr>
          <a:lstStyle/>
          <a:p>
            <a:pPr algn="l"/>
            <a:r>
              <a:rPr lang="kk-KZ" sz="2800" b="1" dirty="0" smtClean="0">
                <a:solidFill>
                  <a:schemeClr val="accent2">
                    <a:lumMod val="75000"/>
                  </a:schemeClr>
                </a:solidFill>
                <a:latin typeface="+mn-lt"/>
              </a:rPr>
              <a:t>           Продолжительность</a:t>
            </a:r>
            <a:r>
              <a:rPr lang="kk-KZ" sz="2800" b="1" dirty="0" smtClean="0">
                <a:solidFill>
                  <a:schemeClr val="accent1">
                    <a:lumMod val="60000"/>
                    <a:lumOff val="40000"/>
                  </a:schemeClr>
                </a:solidFill>
                <a:latin typeface="+mn-lt"/>
              </a:rPr>
              <a:t>  </a:t>
            </a:r>
            <a:r>
              <a:rPr lang="kk-KZ" sz="2800" b="1" dirty="0" smtClean="0">
                <a:solidFill>
                  <a:schemeClr val="accent1">
                    <a:lumMod val="60000"/>
                    <a:lumOff val="40000"/>
                  </a:schemeClr>
                </a:solidFill>
                <a:latin typeface="+mn-lt"/>
              </a:rPr>
              <a:t/>
            </a:r>
            <a:br>
              <a:rPr lang="kk-KZ" sz="2800" b="1" dirty="0" smtClean="0">
                <a:solidFill>
                  <a:schemeClr val="accent1">
                    <a:lumMod val="60000"/>
                    <a:lumOff val="40000"/>
                  </a:schemeClr>
                </a:solidFill>
                <a:latin typeface="+mn-lt"/>
              </a:rPr>
            </a:br>
            <a:r>
              <a:rPr lang="kk-KZ" sz="2800" b="1" dirty="0" smtClean="0">
                <a:solidFill>
                  <a:schemeClr val="accent1">
                    <a:lumMod val="60000"/>
                    <a:lumOff val="40000"/>
                  </a:schemeClr>
                </a:solidFill>
                <a:latin typeface="+mn-lt"/>
              </a:rPr>
              <a:t/>
            </a:r>
            <a:br>
              <a:rPr lang="kk-KZ" sz="2800" b="1" dirty="0" smtClean="0">
                <a:solidFill>
                  <a:schemeClr val="accent1">
                    <a:lumMod val="60000"/>
                    <a:lumOff val="40000"/>
                  </a:schemeClr>
                </a:solidFill>
                <a:latin typeface="+mn-lt"/>
              </a:rPr>
            </a:br>
            <a:r>
              <a:rPr lang="kk-KZ" sz="2800" b="1" dirty="0" smtClean="0">
                <a:solidFill>
                  <a:schemeClr val="accent1">
                    <a:lumMod val="60000"/>
                    <a:lumOff val="40000"/>
                  </a:schemeClr>
                </a:solidFill>
                <a:latin typeface="+mn-lt"/>
              </a:rPr>
              <a:t>     </a:t>
            </a:r>
            <a:r>
              <a:rPr lang="kk-KZ" sz="2800" b="1" dirty="0" smtClean="0">
                <a:solidFill>
                  <a:schemeClr val="accent1"/>
                </a:solidFill>
                <a:latin typeface="+mn-lt"/>
              </a:rPr>
              <a:t>Проверка </a:t>
            </a:r>
            <a:r>
              <a:rPr lang="kk-KZ" sz="2800" b="1" dirty="0" smtClean="0">
                <a:solidFill>
                  <a:schemeClr val="accent1"/>
                </a:solidFill>
                <a:latin typeface="+mn-lt"/>
              </a:rPr>
              <a:t>письменных работ </a:t>
            </a:r>
            <a:br>
              <a:rPr lang="kk-KZ" sz="2800" b="1" dirty="0" smtClean="0">
                <a:solidFill>
                  <a:schemeClr val="accent1"/>
                </a:solidFill>
                <a:latin typeface="+mn-lt"/>
              </a:rPr>
            </a:br>
            <a:r>
              <a:rPr lang="kk-KZ" sz="2800" b="1" dirty="0" smtClean="0">
                <a:solidFill>
                  <a:schemeClr val="accent1"/>
                </a:solidFill>
                <a:latin typeface="+mn-lt"/>
              </a:rPr>
              <a:t/>
            </a:r>
            <a:br>
              <a:rPr lang="kk-KZ" sz="2800" b="1" dirty="0" smtClean="0">
                <a:solidFill>
                  <a:schemeClr val="accent1"/>
                </a:solidFill>
                <a:latin typeface="+mn-lt"/>
              </a:rPr>
            </a:br>
            <a:r>
              <a:rPr lang="kk-KZ" sz="2800" b="1" dirty="0" smtClean="0">
                <a:solidFill>
                  <a:schemeClr val="accent1"/>
                </a:solidFill>
                <a:latin typeface="+mn-lt"/>
              </a:rPr>
              <a:t>            </a:t>
            </a:r>
            <a:r>
              <a:rPr lang="kk-KZ" sz="2800" b="1" dirty="0" smtClean="0">
                <a:solidFill>
                  <a:schemeClr val="accent1"/>
                </a:solidFill>
                <a:latin typeface="+mn-lt"/>
              </a:rPr>
              <a:t> </a:t>
            </a:r>
            <a:r>
              <a:rPr lang="kk-KZ" sz="2800" b="1" dirty="0" smtClean="0">
                <a:solidFill>
                  <a:schemeClr val="accent1">
                    <a:lumMod val="75000"/>
                  </a:schemeClr>
                </a:solidFill>
                <a:latin typeface="+mn-lt"/>
              </a:rPr>
              <a:t>Выставление оценок </a:t>
            </a:r>
            <a:endParaRPr lang="ru-RU" sz="2800" b="1" dirty="0">
              <a:solidFill>
                <a:schemeClr val="accent1">
                  <a:lumMod val="75000"/>
                </a:schemeClr>
              </a:solidFill>
              <a:latin typeface="+mn-lt"/>
            </a:endParaRPr>
          </a:p>
        </p:txBody>
      </p:sp>
      <p:sp>
        <p:nvSpPr>
          <p:cNvPr id="5" name="Прямоугольник 4"/>
          <p:cNvSpPr/>
          <p:nvPr/>
        </p:nvSpPr>
        <p:spPr>
          <a:xfrm>
            <a:off x="104277" y="2843812"/>
            <a:ext cx="6753724" cy="1526059"/>
          </a:xfrm>
          <a:prstGeom prst="rect">
            <a:avLst/>
          </a:prstGeom>
          <a:solidFill>
            <a:schemeClr val="accent6">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1600" b="1" i="0" u="none" strike="noStrike" kern="0" cap="none" spc="-153" normalizeH="0" baseline="0" noProof="0" dirty="0" smtClean="0">
                <a:ln>
                  <a:noFill/>
                </a:ln>
                <a:solidFill>
                  <a:srgbClr val="C00000"/>
                </a:solidFill>
                <a:effectLst/>
                <a:uLnTx/>
                <a:uFillTx/>
                <a:latin typeface="Arial" pitchFamily="34" charset="0"/>
                <a:cs typeface="Arial" pitchFamily="34" charset="0"/>
              </a:rPr>
              <a:t>ПУНКТ </a:t>
            </a:r>
            <a:r>
              <a:rPr kumimoji="0" lang="en-US" sz="1600" b="1" i="0" u="none" strike="noStrike" kern="0" cap="none" spc="-153" normalizeH="0" baseline="0" noProof="0" dirty="0" smtClean="0">
                <a:ln>
                  <a:noFill/>
                </a:ln>
                <a:solidFill>
                  <a:srgbClr val="C00000"/>
                </a:solidFill>
                <a:effectLst/>
                <a:uLnTx/>
                <a:uFillTx/>
                <a:latin typeface="Arial" pitchFamily="34" charset="0"/>
                <a:cs typeface="Arial" pitchFamily="34" charset="0"/>
              </a:rPr>
              <a:t>58.</a:t>
            </a:r>
            <a:endParaRPr kumimoji="0" lang="kk-KZ" sz="1600" b="1" i="0" u="none" strike="noStrike" kern="0" cap="none" spc="-153" normalizeH="0" baseline="0" noProof="0" dirty="0" smtClean="0">
              <a:ln>
                <a:noFill/>
              </a:ln>
              <a:solidFill>
                <a:srgbClr val="C0000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 В 9 </a:t>
            </a:r>
            <a:r>
              <a:rPr kumimoji="0" lang="en-US" sz="2300" b="0" i="0" u="none" strike="noStrike" kern="0" cap="none" spc="-153" normalizeH="0" baseline="0" noProof="0" dirty="0" err="1" smtClean="0">
                <a:ln>
                  <a:noFill/>
                </a:ln>
                <a:solidFill>
                  <a:srgbClr val="002060"/>
                </a:solidFill>
                <a:effectLst/>
                <a:uLnTx/>
                <a:uFillTx/>
                <a:latin typeface="Arial" pitchFamily="34" charset="0"/>
                <a:cs typeface="Arial" pitchFamily="34" charset="0"/>
              </a:rPr>
              <a:t>классе</a:t>
            </a: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 </a:t>
            </a:r>
            <a:r>
              <a:rPr kumimoji="0" lang="en-US" sz="2300" b="1" i="0" u="none" strike="noStrike" kern="0" cap="none" spc="-153" normalizeH="0" baseline="0" noProof="0" dirty="0" smtClean="0">
                <a:ln>
                  <a:noFill/>
                </a:ln>
                <a:solidFill>
                  <a:srgbClr val="002060"/>
                </a:solidFill>
                <a:effectLst/>
                <a:uLnTx/>
                <a:uFillTx/>
                <a:latin typeface="Arial" pitchFamily="34" charset="0"/>
                <a:cs typeface="Arial" pitchFamily="34" charset="0"/>
              </a:rPr>
              <a:t>на выполнение письменных работ </a:t>
            </a: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отводится </a:t>
            </a:r>
            <a:r>
              <a:rPr kumimoji="0" lang="en-US" sz="2300" b="1" i="0" u="none" strike="noStrike" kern="0" cap="none" spc="-153" normalizeH="0" baseline="0" noProof="0" dirty="0" smtClean="0">
                <a:ln>
                  <a:noFill/>
                </a:ln>
                <a:solidFill>
                  <a:srgbClr val="002060"/>
                </a:solidFill>
                <a:effectLst/>
                <a:uLnTx/>
                <a:uFillTx/>
                <a:latin typeface="Arial" pitchFamily="34" charset="0"/>
                <a:cs typeface="Arial" pitchFamily="34" charset="0"/>
              </a:rPr>
              <a:t>2 </a:t>
            </a: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астрономических часа, на математику (алгебру) (письм</a:t>
            </a:r>
            <a:r>
              <a:rPr kumimoji="0" lang="en-US" sz="2300" b="0" i="0" u="none" strike="noStrike" kern="0" cap="none" spc="-231" normalizeH="0" baseline="0" noProof="0" dirty="0" smtClean="0">
                <a:ln>
                  <a:noFill/>
                </a:ln>
                <a:solidFill>
                  <a:srgbClr val="002060"/>
                </a:solidFill>
                <a:effectLst/>
                <a:uLnTx/>
                <a:uFillTx/>
                <a:latin typeface="Arial" pitchFamily="34" charset="0"/>
                <a:cs typeface="Arial" pitchFamily="34" charset="0"/>
              </a:rPr>
              <a:t>енно) – </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3 </a:t>
            </a:r>
            <a:r>
              <a:rPr kumimoji="0" lang="kk-KZ"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smtClean="0">
                <a:ln>
                  <a:noFill/>
                </a:ln>
                <a:solidFill>
                  <a:srgbClr val="002060"/>
                </a:solidFill>
                <a:effectLst/>
                <a:uLnTx/>
                <a:uFillTx/>
                <a:latin typeface="Arial" pitchFamily="34" charset="0"/>
                <a:cs typeface="Arial" pitchFamily="34" charset="0"/>
              </a:rPr>
              <a:t>астрономических</a:t>
            </a:r>
            <a:r>
              <a:rPr kumimoji="0" lang="kk-KZ" sz="2300" b="0"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smtClean="0">
                <a:ln>
                  <a:noFill/>
                </a:ln>
                <a:solidFill>
                  <a:srgbClr val="002060"/>
                </a:solidFill>
                <a:effectLst/>
                <a:uLnTx/>
                <a:uFillTx/>
                <a:latin typeface="Arial" pitchFamily="34" charset="0"/>
                <a:cs typeface="Arial" pitchFamily="34" charset="0"/>
              </a:rPr>
              <a:t>часа</a:t>
            </a:r>
            <a:endPar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endParaRPr>
          </a:p>
        </p:txBody>
      </p:sp>
      <p:sp>
        <p:nvSpPr>
          <p:cNvPr id="6" name="Прямоугольник 5"/>
          <p:cNvSpPr/>
          <p:nvPr/>
        </p:nvSpPr>
        <p:spPr>
          <a:xfrm>
            <a:off x="81153" y="5076056"/>
            <a:ext cx="6753724" cy="3295774"/>
          </a:xfrm>
          <a:prstGeom prst="rect">
            <a:avLst/>
          </a:prstGeom>
          <a:solidFill>
            <a:schemeClr val="accent1">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000" b="1" i="0" u="none" strike="noStrike" kern="0" cap="none" spc="-153" normalizeH="0" baseline="0" noProof="0" dirty="0" smtClean="0">
                <a:ln>
                  <a:noFill/>
                </a:ln>
                <a:solidFill>
                  <a:srgbClr val="C00000"/>
                </a:solidFill>
                <a:effectLst/>
                <a:uLnTx/>
                <a:uFillTx/>
              </a:rPr>
              <a:t>ПУНКТ </a:t>
            </a:r>
            <a:r>
              <a:rPr kumimoji="0" lang="en-US" sz="2000" b="1" i="0" u="none" strike="noStrike" kern="0" cap="none" spc="-153" normalizeH="0" baseline="0" noProof="0" dirty="0" smtClean="0">
                <a:ln>
                  <a:noFill/>
                </a:ln>
                <a:solidFill>
                  <a:srgbClr val="C00000"/>
                </a:solidFill>
                <a:effectLst/>
                <a:uLnTx/>
                <a:uFillTx/>
              </a:rPr>
              <a:t>62. </a:t>
            </a:r>
            <a:endParaRPr kumimoji="0" lang="kk-KZ" sz="2000" b="1" i="0" u="none" strike="noStrike" kern="0" cap="none" spc="-153" normalizeH="0" baseline="0" noProof="0" dirty="0" smtClean="0">
              <a:ln>
                <a:noFill/>
              </a:ln>
              <a:solidFill>
                <a:srgbClr val="C00000"/>
              </a:solidFill>
              <a:effectLst/>
              <a:uLnTx/>
              <a:uFillTx/>
            </a:endParaRPr>
          </a:p>
          <a:p>
            <a:pPr marL="0" marR="0" lvl="0" indent="360000" algn="just" defTabSz="914400" eaLnBrk="1" fontAlgn="auto" latinLnBrk="0" hangingPunct="1">
              <a:spcBef>
                <a:spcPts val="0"/>
              </a:spcBef>
              <a:spcAft>
                <a:spcPts val="0"/>
              </a:spcAft>
              <a:buClrTx/>
              <a:buSzTx/>
              <a:buFontTx/>
              <a:buNone/>
              <a:tabLst/>
              <a:defRPr/>
            </a:pPr>
            <a:r>
              <a:rPr lang="kk-KZ" sz="2300" kern="0" spc="-153" dirty="0" smtClean="0">
                <a:solidFill>
                  <a:srgbClr val="002060"/>
                </a:solidFill>
                <a:latin typeface="Arial" pitchFamily="34" charset="0"/>
                <a:cs typeface="Arial" pitchFamily="34" charset="0"/>
              </a:rPr>
              <a:t>Ч</a:t>
            </a:r>
            <a:r>
              <a:rPr kumimoji="0" lang="en-US" sz="2300" i="0" u="none" strike="noStrike" kern="0" cap="none" spc="-153" normalizeH="0" baseline="0" noProof="0" dirty="0" smtClean="0">
                <a:ln>
                  <a:noFill/>
                </a:ln>
                <a:solidFill>
                  <a:srgbClr val="002060"/>
                </a:solidFill>
                <a:effectLst/>
                <a:uLnTx/>
                <a:uFillTx/>
                <a:latin typeface="Arial" pitchFamily="34" charset="0"/>
                <a:cs typeface="Arial" pitchFamily="34" charset="0"/>
              </a:rPr>
              <a:t>лены Комиссии проверяют работы обучающихся в здании школы. Непроверенные работы сдаются на хранение руководителю школы. </a:t>
            </a:r>
            <a:endParaRPr kumimoji="0" lang="ru-RU" sz="2300" i="0" u="none" strike="noStrike" kern="0" cap="none" spc="-153" normalizeH="0" baseline="0" noProof="0" dirty="0" smtClean="0">
              <a:ln>
                <a:noFill/>
              </a:ln>
              <a:solidFill>
                <a:srgbClr val="00206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В 9 классе работы проверяются согласно схеме </a:t>
            </a:r>
            <a:r>
              <a:rPr kumimoji="0" lang="en-US" sz="2300" b="1" i="0" u="none" strike="noStrike" kern="0" cap="none" spc="-231" normalizeH="0" baseline="0" noProof="0" dirty="0" err="1" smtClean="0">
                <a:ln>
                  <a:noFill/>
                </a:ln>
                <a:solidFill>
                  <a:srgbClr val="002060"/>
                </a:solidFill>
                <a:effectLst/>
                <a:uLnTx/>
                <a:uFillTx/>
                <a:latin typeface="Arial" pitchFamily="34" charset="0"/>
                <a:cs typeface="Arial" pitchFamily="34" charset="0"/>
              </a:rPr>
              <a:t>выставления</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smtClean="0">
                <a:ln>
                  <a:noFill/>
                </a:ln>
                <a:solidFill>
                  <a:srgbClr val="002060"/>
                </a:solidFill>
                <a:effectLst/>
                <a:uLnTx/>
                <a:uFillTx/>
                <a:latin typeface="Arial" pitchFamily="34" charset="0"/>
                <a:cs typeface="Arial" pitchFamily="34" charset="0"/>
              </a:rPr>
              <a:t>баллов</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a:t>
            </a:r>
            <a:r>
              <a:rPr kumimoji="0" lang="ru-RU"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smtClean="0">
                <a:ln>
                  <a:noFill/>
                </a:ln>
                <a:solidFill>
                  <a:srgbClr val="002060"/>
                </a:solidFill>
                <a:effectLst/>
                <a:uLnTx/>
                <a:uFillTx/>
                <a:latin typeface="Arial" pitchFamily="34" charset="0"/>
                <a:cs typeface="Arial" pitchFamily="34" charset="0"/>
              </a:rPr>
              <a:t>По</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итогам эссе оценка за орфографию и грамматику  выставляется по языковым предметам, оценка за содержание выставляется по литературе.  </a:t>
            </a:r>
            <a:endParaRPr kumimoji="0" lang="ru-RU" sz="2300" b="1" i="0" u="none" strike="noStrike" kern="0" cap="none" spc="0" normalizeH="0" baseline="0" noProof="0" dirty="0" smtClean="0">
              <a:ln>
                <a:noFill/>
              </a:ln>
              <a:solidFill>
                <a:srgbClr val="002060"/>
              </a:solidFill>
              <a:effectLst/>
              <a:uLnTx/>
              <a:uFillTx/>
              <a:latin typeface="Arial" pitchFamily="34" charset="0"/>
              <a:cs typeface="Arial" pitchFamily="34" charset="0"/>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994" y="151948"/>
            <a:ext cx="752206" cy="919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C:\Program Files (x86)\Microsoft Office\MEDIA\CAGCAT10\j029202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3199" y="886204"/>
            <a:ext cx="850137" cy="109350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 descr="C:\Program Files (x86)\Microsoft Office\MEDIA\CAGCAT10\j0293844.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53097" y="1861744"/>
            <a:ext cx="678094" cy="994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181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9512"/>
            <a:ext cx="6777372" cy="1037464"/>
          </a:xfrm>
        </p:spPr>
        <p:txBody>
          <a:bodyPr>
            <a:noAutofit/>
          </a:bodyPr>
          <a:lstStyle/>
          <a:p>
            <a:r>
              <a:rPr lang="kk-KZ" sz="2800" b="1" dirty="0" smtClean="0">
                <a:solidFill>
                  <a:schemeClr val="accent1">
                    <a:lumMod val="75000"/>
                  </a:schemeClr>
                </a:solidFill>
              </a:rPr>
              <a:t>ПОДВЕДЕНИЕ РЕЗУЛЬТАТОВ </a:t>
            </a:r>
            <a:br>
              <a:rPr lang="kk-KZ" sz="2800" b="1" dirty="0" smtClean="0">
                <a:solidFill>
                  <a:schemeClr val="accent1">
                    <a:lumMod val="75000"/>
                  </a:schemeClr>
                </a:solidFill>
              </a:rPr>
            </a:br>
            <a:r>
              <a:rPr lang="kk-KZ" sz="2800" b="1" dirty="0" smtClean="0">
                <a:solidFill>
                  <a:schemeClr val="accent1">
                    <a:lumMod val="75000"/>
                  </a:schemeClr>
                </a:solidFill>
              </a:rPr>
              <a:t>ИТОГОВОЙ АТТЕСТАЦИИ</a:t>
            </a:r>
            <a:endParaRPr lang="ru-RU" sz="3600" b="1" dirty="0">
              <a:solidFill>
                <a:schemeClr val="accent1">
                  <a:lumMod val="75000"/>
                </a:schemeClr>
              </a:solidFill>
            </a:endParaRPr>
          </a:p>
        </p:txBody>
      </p:sp>
      <p:sp>
        <p:nvSpPr>
          <p:cNvPr id="5" name="Прямоугольник 4"/>
          <p:cNvSpPr/>
          <p:nvPr/>
        </p:nvSpPr>
        <p:spPr>
          <a:xfrm>
            <a:off x="219522" y="1403650"/>
            <a:ext cx="6407292" cy="6786473"/>
          </a:xfrm>
          <a:prstGeom prst="rect">
            <a:avLst/>
          </a:prstGeom>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400" b="1" i="0" u="none" strike="noStrike" kern="0" cap="none" spc="-153" normalizeH="0" baseline="0" noProof="0" dirty="0" smtClean="0">
                <a:ln>
                  <a:noFill/>
                </a:ln>
                <a:solidFill>
                  <a:srgbClr val="C00000"/>
                </a:solidFill>
                <a:effectLst/>
                <a:uLnTx/>
                <a:uFillTx/>
              </a:rPr>
              <a:t>ПУНКТ 69. </a:t>
            </a: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153" normalizeH="0" baseline="0" noProof="0" dirty="0" smtClean="0">
                <a:ln>
                  <a:noFill/>
                </a:ln>
                <a:solidFill>
                  <a:srgbClr val="002060"/>
                </a:solidFill>
                <a:effectLst/>
                <a:uLnTx/>
                <a:uFillTx/>
                <a:cs typeface="Arial" pitchFamily="34" charset="0"/>
              </a:rPr>
              <a:t>В 9</a:t>
            </a:r>
            <a:r>
              <a:rPr kumimoji="0" lang="ru-RU" sz="2800" i="0" u="none" strike="noStrike" kern="0" cap="none" spc="-153" normalizeH="0" noProof="0" dirty="0" smtClean="0">
                <a:ln>
                  <a:noFill/>
                </a:ln>
                <a:solidFill>
                  <a:srgbClr val="002060"/>
                </a:solidFill>
                <a:effectLst/>
                <a:uLnTx/>
                <a:uFillTx/>
                <a:cs typeface="Arial" pitchFamily="34" charset="0"/>
              </a:rPr>
              <a:t> </a:t>
            </a:r>
            <a:r>
              <a:rPr kumimoji="0" lang="en-US" sz="2800" i="0" u="none" strike="noStrike" kern="0" cap="none" spc="-153" normalizeH="0" baseline="0" noProof="0" dirty="0" err="1" smtClean="0">
                <a:ln>
                  <a:noFill/>
                </a:ln>
                <a:solidFill>
                  <a:srgbClr val="002060"/>
                </a:solidFill>
                <a:effectLst/>
                <a:uLnTx/>
                <a:uFillTx/>
                <a:cs typeface="Arial" pitchFamily="34" charset="0"/>
              </a:rPr>
              <a:t>классе</a:t>
            </a:r>
            <a:r>
              <a:rPr kumimoji="0" lang="en-US" sz="2800" i="0" u="none" strike="noStrike" kern="0" cap="none" spc="-153" normalizeH="0" baseline="0" noProof="0" dirty="0" smtClean="0">
                <a:ln>
                  <a:noFill/>
                </a:ln>
                <a:solidFill>
                  <a:srgbClr val="002060"/>
                </a:solidFill>
                <a:effectLst/>
                <a:uLnTx/>
                <a:uFillTx/>
                <a:cs typeface="Arial" pitchFamily="34" charset="0"/>
              </a:rPr>
              <a:t> Комиссия выставляет обучающимся баллы и экзаменационные оценки и вносит их в бумажный и электронный Протокол экзамена за курс обучения на уровне основного среднего</a:t>
            </a:r>
            <a:r>
              <a:rPr kumimoji="0" lang="kk-KZ" sz="2800" i="0" u="none" strike="noStrike" kern="0" cap="none" spc="-153" normalizeH="0" noProof="0" dirty="0" smtClean="0">
                <a:ln>
                  <a:noFill/>
                </a:ln>
                <a:solidFill>
                  <a:srgbClr val="002060"/>
                </a:solidFill>
                <a:effectLst/>
                <a:uLnTx/>
                <a:uFillTx/>
                <a:cs typeface="Arial" pitchFamily="34" charset="0"/>
              </a:rPr>
              <a:t> </a:t>
            </a:r>
            <a:r>
              <a:rPr kumimoji="0" lang="en-US" sz="2800" i="0" u="none" strike="noStrike" kern="0" cap="none" spc="-153" normalizeH="0" baseline="0" noProof="0" dirty="0" smtClean="0">
                <a:ln>
                  <a:noFill/>
                </a:ln>
                <a:solidFill>
                  <a:srgbClr val="002060"/>
                </a:solidFill>
                <a:effectLst/>
                <a:uLnTx/>
                <a:uFillTx/>
                <a:cs typeface="Arial" pitchFamily="34" charset="0"/>
              </a:rPr>
              <a:t>образования по форм</a:t>
            </a:r>
            <a:r>
              <a:rPr kumimoji="0" lang="en-US" sz="2800" i="0" u="none" strike="noStrike" kern="0" cap="none" spc="-231" normalizeH="0" baseline="0" noProof="0" dirty="0" smtClean="0">
                <a:ln>
                  <a:noFill/>
                </a:ln>
                <a:solidFill>
                  <a:srgbClr val="002060"/>
                </a:solidFill>
                <a:effectLst/>
                <a:uLnTx/>
                <a:uFillTx/>
                <a:cs typeface="Arial" pitchFamily="34" charset="0"/>
              </a:rPr>
              <a:t>е согласно приложению 5 к настоящим Правилам (далее –</a:t>
            </a:r>
            <a:r>
              <a:rPr kumimoji="0" lang="kk-KZ"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Протокол).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Протокол </a:t>
            </a:r>
            <a:r>
              <a:rPr kumimoji="0" lang="kk-KZ"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подписывается </a:t>
            </a:r>
            <a:r>
              <a:rPr kumimoji="0" lang="kk-KZ"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членами</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 Комиссии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школы </a:t>
            </a:r>
            <a:r>
              <a:rPr kumimoji="0" lang="kk-KZ" sz="2800" i="0" u="none" strike="noStrike" kern="0" cap="none" spc="-231" normalizeH="0" baseline="0" noProof="0" dirty="0" smtClean="0">
                <a:ln>
                  <a:noFill/>
                </a:ln>
                <a:solidFill>
                  <a:srgbClr val="002060"/>
                </a:solidFill>
                <a:effectLst/>
                <a:uLnTx/>
                <a:uFillTx/>
                <a:cs typeface="Arial" pitchFamily="34" charset="0"/>
              </a:rPr>
              <a:t>.</a:t>
            </a:r>
          </a:p>
          <a:p>
            <a:pPr marL="0" marR="0" lvl="0" indent="360000" algn="just" defTabSz="914400" eaLnBrk="1" fontAlgn="auto" latinLnBrk="0" hangingPunct="1">
              <a:lnSpc>
                <a:spcPts val="2940"/>
              </a:lnSpc>
              <a:spcBef>
                <a:spcPts val="0"/>
              </a:spcBef>
              <a:spcAft>
                <a:spcPts val="0"/>
              </a:spcAft>
              <a:buClrTx/>
              <a:buSzTx/>
              <a:buFontTx/>
              <a:buNone/>
              <a:tabLst/>
              <a:defRPr/>
            </a:pPr>
            <a:endParaRPr kumimoji="0" lang="en-US" sz="2800" i="0" u="none" strike="noStrike" kern="0" cap="none" spc="-231" normalizeH="0" baseline="0" noProof="0" dirty="0" smtClean="0">
              <a:ln>
                <a:noFill/>
              </a:ln>
              <a:solidFill>
                <a:srgbClr val="002060"/>
              </a:solidFill>
              <a:effectLst/>
              <a:uLnTx/>
              <a:uFillTx/>
              <a:cs typeface="Arial" pitchFamily="34" charset="0"/>
            </a:endParaRP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231" normalizeH="0" baseline="0" noProof="0" dirty="0" smtClean="0">
                <a:ln>
                  <a:noFill/>
                </a:ln>
                <a:solidFill>
                  <a:srgbClr val="002060"/>
                </a:solidFill>
                <a:effectLst/>
                <a:uLnTx/>
                <a:uFillTx/>
                <a:cs typeface="Arial" pitchFamily="34" charset="0"/>
              </a:rPr>
              <a:t>Результаты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итоговой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аттестации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обучающихся 9 </a:t>
            </a:r>
            <a:r>
              <a:rPr kumimoji="0" lang="en-US" sz="2800" i="0" u="none" strike="noStrike" kern="0" cap="none" spc="-231" normalizeH="0" baseline="0" noProof="0" dirty="0" err="1" smtClean="0">
                <a:ln>
                  <a:noFill/>
                </a:ln>
                <a:solidFill>
                  <a:srgbClr val="002060"/>
                </a:solidFill>
                <a:effectLst/>
                <a:uLnTx/>
                <a:uFillTx/>
                <a:cs typeface="Arial" pitchFamily="34" charset="0"/>
              </a:rPr>
              <a:t>класса</a:t>
            </a:r>
            <a:r>
              <a:rPr kumimoji="0" lang="en-US" sz="2800" i="0" u="none" strike="noStrike" kern="0" cap="none" spc="-231" normalizeH="0" baseline="0" noProof="0" dirty="0" smtClean="0">
                <a:ln>
                  <a:noFill/>
                </a:ln>
                <a:solidFill>
                  <a:srgbClr val="002060"/>
                </a:solidFill>
                <a:effectLst/>
                <a:uLnTx/>
                <a:uFillTx/>
                <a:cs typeface="Arial" pitchFamily="34" charset="0"/>
              </a:rPr>
              <a:t>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по предметам в виде баллов выставляются в журнал (бумажный/электронный) и переводятся по шкале перевода баллов экзамена в экзаменационные оценки согласно приложению 6 к настоящим Правилам.</a:t>
            </a:r>
            <a:endParaRPr kumimoji="0" lang="en-US" sz="2800" i="0" u="none" strike="noStrike" kern="0" cap="none" spc="-231" normalizeH="0" baseline="0" noProof="0" dirty="0">
              <a:ln>
                <a:noFill/>
              </a:ln>
              <a:solidFill>
                <a:srgbClr val="002060"/>
              </a:solidFill>
              <a:effectLst/>
              <a:uLnTx/>
              <a:uFillTx/>
              <a:cs typeface="Arial" pitchFamily="34" charset="0"/>
            </a:endParaRPr>
          </a:p>
        </p:txBody>
      </p:sp>
    </p:spTree>
    <p:extLst>
      <p:ext uri="{BB962C8B-B14F-4D97-AF65-F5344CB8AC3E}">
        <p14:creationId xmlns:p14="http://schemas.microsoft.com/office/powerpoint/2010/main" val="665124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2656" y="323528"/>
            <a:ext cx="6172200" cy="827584"/>
          </a:xfrm>
        </p:spPr>
        <p:txBody>
          <a:bodyPr>
            <a:normAutofit fontScale="90000"/>
          </a:bodyPr>
          <a:lstStyle/>
          <a:p>
            <a:r>
              <a:rPr lang="kk-KZ" sz="4000" b="1" dirty="0" smtClean="0">
                <a:solidFill>
                  <a:schemeClr val="tx2"/>
                </a:solidFill>
              </a:rPr>
              <a:t>Выведение итоговой оценки</a:t>
            </a:r>
            <a:endParaRPr lang="ru-RU" sz="4000" b="1" dirty="0">
              <a:solidFill>
                <a:schemeClr val="tx2"/>
              </a:solidFill>
            </a:endParaRPr>
          </a:p>
        </p:txBody>
      </p:sp>
      <p:sp>
        <p:nvSpPr>
          <p:cNvPr id="3" name="Объект 2"/>
          <p:cNvSpPr>
            <a:spLocks noGrp="1"/>
          </p:cNvSpPr>
          <p:nvPr>
            <p:ph idx="1"/>
          </p:nvPr>
        </p:nvSpPr>
        <p:spPr>
          <a:xfrm>
            <a:off x="350658" y="1595673"/>
            <a:ext cx="6172200" cy="6034617"/>
          </a:xfrm>
          <a:solidFill>
            <a:srgbClr val="F3F7FB"/>
          </a:solidFill>
        </p:spPr>
        <p:txBody>
          <a:bodyPr/>
          <a:lstStyle/>
          <a:p>
            <a:pPr marL="0" lvl="0" indent="360000" algn="just">
              <a:lnSpc>
                <a:spcPts val="2940"/>
              </a:lnSpc>
              <a:spcBef>
                <a:spcPts val="0"/>
              </a:spcBef>
              <a:buNone/>
            </a:pPr>
            <a:r>
              <a:rPr lang="kk-KZ" sz="2200" b="1" spc="-153" dirty="0" smtClean="0">
                <a:solidFill>
                  <a:srgbClr val="C00000"/>
                </a:solidFill>
                <a:latin typeface="Aileron Regular"/>
              </a:rPr>
              <a:t>ПУНКТ  </a:t>
            </a:r>
            <a:r>
              <a:rPr lang="en-US" sz="2200" b="1" spc="-153" dirty="0" smtClean="0">
                <a:solidFill>
                  <a:srgbClr val="C00000"/>
                </a:solidFill>
                <a:latin typeface="Aileron Regular"/>
              </a:rPr>
              <a:t>73.</a:t>
            </a:r>
            <a:endParaRPr lang="kk-KZ" sz="2200" b="1" spc="-153" dirty="0" smtClean="0">
              <a:solidFill>
                <a:srgbClr val="C00000"/>
              </a:solidFill>
              <a:latin typeface="Aileron Regular"/>
            </a:endParaRPr>
          </a:p>
          <a:p>
            <a:pPr marL="0" lvl="0" indent="360000" algn="just">
              <a:lnSpc>
                <a:spcPts val="2940"/>
              </a:lnSpc>
              <a:spcBef>
                <a:spcPts val="0"/>
              </a:spcBef>
              <a:buNone/>
            </a:pPr>
            <a:r>
              <a:rPr lang="en-US" sz="2400" spc="-153" dirty="0" smtClean="0">
                <a:solidFill>
                  <a:schemeClr val="accent1">
                    <a:lumMod val="75000"/>
                  </a:schemeClr>
                </a:solidFill>
                <a:latin typeface="Aileron Regular"/>
              </a:rPr>
              <a:t> </a:t>
            </a:r>
            <a:r>
              <a:rPr lang="en-US" sz="2400" spc="-153" dirty="0">
                <a:solidFill>
                  <a:schemeClr val="accent1">
                    <a:lumMod val="75000"/>
                  </a:schemeClr>
                </a:solidFill>
                <a:latin typeface="Aileron Regular"/>
              </a:rPr>
              <a:t>При выведении итоговых оценок по предмету в </a:t>
            </a:r>
            <a:r>
              <a:rPr lang="en-US" sz="2400" spc="-153" dirty="0" smtClean="0">
                <a:solidFill>
                  <a:schemeClr val="accent1">
                    <a:lumMod val="75000"/>
                  </a:schemeClr>
                </a:solidFill>
                <a:latin typeface="Aileron Regular"/>
              </a:rPr>
              <a:t>9</a:t>
            </a:r>
            <a:r>
              <a:rPr lang="ru-RU" sz="2400" spc="-153" dirty="0" smtClean="0">
                <a:solidFill>
                  <a:schemeClr val="accent1">
                    <a:lumMod val="75000"/>
                  </a:schemeClr>
                </a:solidFill>
                <a:latin typeface="Aileron Regular"/>
              </a:rPr>
              <a:t> </a:t>
            </a:r>
            <a:r>
              <a:rPr lang="en-US" sz="2400" spc="-153" dirty="0" err="1" smtClean="0">
                <a:solidFill>
                  <a:schemeClr val="accent1">
                    <a:lumMod val="75000"/>
                  </a:schemeClr>
                </a:solidFill>
                <a:latin typeface="Aileron Regular"/>
              </a:rPr>
              <a:t>классах</a:t>
            </a:r>
            <a:r>
              <a:rPr lang="en-US" sz="2400" spc="-153" dirty="0" smtClean="0">
                <a:solidFill>
                  <a:schemeClr val="accent1">
                    <a:lumMod val="75000"/>
                  </a:schemeClr>
                </a:solidFill>
                <a:latin typeface="Aileron Regular"/>
              </a:rPr>
              <a:t> </a:t>
            </a:r>
            <a:r>
              <a:rPr lang="en-US" sz="2400" spc="-153" dirty="0">
                <a:solidFill>
                  <a:schemeClr val="accent1">
                    <a:lumMod val="75000"/>
                  </a:schemeClr>
                </a:solidFill>
                <a:latin typeface="Aileron Regular"/>
              </a:rPr>
              <a:t>надлежит </a:t>
            </a:r>
            <a:r>
              <a:rPr lang="en-US" sz="2400" spc="-153" dirty="0" err="1">
                <a:solidFill>
                  <a:schemeClr val="accent1">
                    <a:lumMod val="75000"/>
                  </a:schemeClr>
                </a:solidFill>
                <a:latin typeface="Aileron Regular"/>
              </a:rPr>
              <a:t>руководствоваться</a:t>
            </a:r>
            <a:r>
              <a:rPr lang="en-US" sz="2400" spc="-153" dirty="0">
                <a:solidFill>
                  <a:schemeClr val="accent1">
                    <a:lumMod val="75000"/>
                  </a:schemeClr>
                </a:solidFill>
                <a:latin typeface="Aileron Regular"/>
              </a:rPr>
              <a:t> </a:t>
            </a:r>
            <a:r>
              <a:rPr lang="ru-RU" sz="2400" spc="-153" dirty="0" smtClean="0">
                <a:solidFill>
                  <a:schemeClr val="accent1">
                    <a:lumMod val="75000"/>
                  </a:schemeClr>
                </a:solidFill>
                <a:latin typeface="Aileron Regular"/>
              </a:rPr>
              <a:t> </a:t>
            </a:r>
            <a:r>
              <a:rPr lang="en-US" sz="2400" spc="-153" dirty="0" err="1" smtClean="0">
                <a:solidFill>
                  <a:schemeClr val="accent1">
                    <a:lumMod val="75000"/>
                  </a:schemeClr>
                </a:solidFill>
                <a:latin typeface="Aileron Regular"/>
              </a:rPr>
              <a:t>следующим</a:t>
            </a:r>
            <a:r>
              <a:rPr lang="en-US" sz="2400" spc="-153" dirty="0">
                <a:solidFill>
                  <a:schemeClr val="accent1">
                    <a:lumMod val="75000"/>
                  </a:schemeClr>
                </a:solidFill>
                <a:latin typeface="Aileron Regular"/>
              </a:rPr>
              <a:t>: </a:t>
            </a:r>
            <a:endParaRPr lang="kk-KZ" sz="2400" spc="-153" dirty="0" smtClean="0">
              <a:solidFill>
                <a:schemeClr val="accent1">
                  <a:lumMod val="75000"/>
                </a:schemeClr>
              </a:solidFill>
              <a:latin typeface="Aileron Regular"/>
            </a:endParaRPr>
          </a:p>
          <a:p>
            <a:pPr marL="0" lvl="0" indent="360000" algn="just">
              <a:lnSpc>
                <a:spcPts val="2940"/>
              </a:lnSpc>
              <a:spcBef>
                <a:spcPts val="0"/>
              </a:spcBef>
              <a:buNone/>
            </a:pPr>
            <a:endParaRPr lang="kk-KZ" sz="2400" spc="-153" dirty="0">
              <a:solidFill>
                <a:schemeClr val="accent1">
                  <a:lumMod val="75000"/>
                </a:schemeClr>
              </a:solidFill>
              <a:latin typeface="Aileron Regular"/>
            </a:endParaRPr>
          </a:p>
          <a:p>
            <a:pPr marL="457200" lvl="0" indent="-457200" algn="just">
              <a:lnSpc>
                <a:spcPts val="2940"/>
              </a:lnSpc>
              <a:spcBef>
                <a:spcPts val="0"/>
              </a:spcBef>
              <a:buAutoNum type="arabicParenR"/>
            </a:pPr>
            <a:r>
              <a:rPr lang="kk-KZ" sz="2400" b="1" spc="-153" dirty="0" smtClean="0">
                <a:solidFill>
                  <a:schemeClr val="accent1">
                    <a:lumMod val="75000"/>
                  </a:schemeClr>
                </a:solidFill>
                <a:latin typeface="Aileron Regular"/>
              </a:rPr>
              <a:t>и</a:t>
            </a:r>
            <a:r>
              <a:rPr lang="en-US" sz="2400" b="1" spc="-153" dirty="0">
                <a:solidFill>
                  <a:schemeClr val="accent1">
                    <a:lumMod val="75000"/>
                  </a:schemeClr>
                </a:solidFill>
                <a:latin typeface="Aileron Regular"/>
              </a:rPr>
              <a:t>тоговая оценка выставляется на </a:t>
            </a:r>
            <a:r>
              <a:rPr lang="en-US" sz="2400" b="1" spc="-153" dirty="0" smtClean="0">
                <a:solidFill>
                  <a:schemeClr val="accent1">
                    <a:lumMod val="75000"/>
                  </a:schemeClr>
                </a:solidFill>
                <a:latin typeface="Aileron Regular"/>
              </a:rPr>
              <a:t>основании</a:t>
            </a:r>
            <a:r>
              <a:rPr lang="kk-KZ" sz="2400" b="1" spc="-153" dirty="0" smtClean="0">
                <a:solidFill>
                  <a:schemeClr val="accent1">
                    <a:lumMod val="75000"/>
                  </a:schemeClr>
                </a:solidFill>
                <a:latin typeface="Aileron Regular"/>
              </a:rPr>
              <a:t> </a:t>
            </a:r>
            <a:r>
              <a:rPr lang="en-US" sz="2400" b="1" spc="-153" dirty="0" smtClean="0">
                <a:solidFill>
                  <a:schemeClr val="accent1">
                    <a:lumMod val="75000"/>
                  </a:schemeClr>
                </a:solidFill>
                <a:latin typeface="Aileron Regular"/>
              </a:rPr>
              <a:t>результатов </a:t>
            </a:r>
            <a:r>
              <a:rPr lang="en-US" sz="2400" b="1" spc="-153" dirty="0">
                <a:solidFill>
                  <a:schemeClr val="accent1">
                    <a:lumMod val="75000"/>
                  </a:schemeClr>
                </a:solidFill>
                <a:latin typeface="Aileron Regular"/>
              </a:rPr>
              <a:t>экзамена (по пятибальной шкале) и четвертных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оценок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за</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учебный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год (по пятибальной шкале) в процентном  соотношении 70%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на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30%.</a:t>
            </a:r>
            <a:r>
              <a:rPr lang="kk-KZ" sz="2400" b="1" spc="-153" dirty="0" smtClean="0">
                <a:solidFill>
                  <a:schemeClr val="accent1">
                    <a:lumMod val="75000"/>
                  </a:schemeClr>
                </a:solidFill>
                <a:latin typeface="Aileron Regular"/>
              </a:rPr>
              <a:t>;</a:t>
            </a:r>
          </a:p>
          <a:p>
            <a:pPr marL="457200" lvl="0" indent="-457200" algn="just">
              <a:lnSpc>
                <a:spcPts val="2940"/>
              </a:lnSpc>
              <a:spcBef>
                <a:spcPts val="0"/>
              </a:spcBef>
              <a:buAutoNum type="arabicParenR"/>
            </a:pPr>
            <a:endParaRPr lang="kk-KZ" sz="2400" b="1" spc="-153" dirty="0">
              <a:solidFill>
                <a:schemeClr val="accent1">
                  <a:lumMod val="75000"/>
                </a:schemeClr>
              </a:solidFill>
              <a:latin typeface="Aileron Regular"/>
            </a:endParaRPr>
          </a:p>
          <a:p>
            <a:pPr marL="0" lvl="0" indent="360000" algn="just">
              <a:lnSpc>
                <a:spcPts val="2940"/>
              </a:lnSpc>
              <a:spcBef>
                <a:spcPts val="0"/>
              </a:spcBef>
              <a:buNone/>
            </a:pPr>
            <a:r>
              <a:rPr lang="kk-KZ" sz="2400" b="1" spc="-153" dirty="0">
                <a:solidFill>
                  <a:schemeClr val="accent1">
                    <a:lumMod val="75000"/>
                  </a:schemeClr>
                </a:solidFill>
                <a:latin typeface="Aileron Regular"/>
              </a:rPr>
              <a:t>2) о</a:t>
            </a:r>
            <a:r>
              <a:rPr lang="en-US" sz="2400" b="1" spc="-153" dirty="0">
                <a:solidFill>
                  <a:schemeClr val="accent1">
                    <a:lumMod val="75000"/>
                  </a:schemeClr>
                </a:solidFill>
                <a:latin typeface="Aileron Regular"/>
              </a:rPr>
              <a:t>кругление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итоговой</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оценки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проводиться к ближайшему целому.</a:t>
            </a:r>
            <a:endParaRPr lang="ru-RU" dirty="0">
              <a:solidFill>
                <a:schemeClr val="accent1">
                  <a:lumMod val="75000"/>
                </a:schemeClr>
              </a:solidFill>
            </a:endParaRPr>
          </a:p>
        </p:txBody>
      </p:sp>
    </p:spTree>
    <p:extLst>
      <p:ext uri="{BB962C8B-B14F-4D97-AF65-F5344CB8AC3E}">
        <p14:creationId xmlns:p14="http://schemas.microsoft.com/office/powerpoint/2010/main" val="1432393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405</TotalTime>
  <Words>1289</Words>
  <Application>Microsoft Office PowerPoint</Application>
  <PresentationFormat>Экран (4:3)</PresentationFormat>
  <Paragraphs>196</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         ФОРМА ПРОВЕДЕНИЯ        ИТОГОВОЙ АТТЕСТАЦИИ  ДЛЯ ОБУЧАЮЩИХСЯ 9 КЛАССА                            </vt:lpstr>
      <vt:lpstr>Презентация PowerPoint</vt:lpstr>
      <vt:lpstr>Презентация PowerPoint</vt:lpstr>
      <vt:lpstr>Презентация PowerPoint</vt:lpstr>
      <vt:lpstr>Презентация PowerPoint</vt:lpstr>
      <vt:lpstr>Презентация PowerPoint</vt:lpstr>
      <vt:lpstr>           Продолжительность         Проверка письменных работ                Выставление оценок </vt:lpstr>
      <vt:lpstr>ПОДВЕДЕНИЕ РЕЗУЛЬТАТОВ  ИТОГОВОЙ АТТЕСТАЦИИ</vt:lpstr>
      <vt:lpstr>Выведение итоговой оценки</vt:lpstr>
      <vt:lpstr>ПОЛНОМОЧИЕ КОМИССИИ</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Махаббат</cp:lastModifiedBy>
  <cp:revision>37</cp:revision>
  <dcterms:created xsi:type="dcterms:W3CDTF">2019-10-16T14:17:55Z</dcterms:created>
  <dcterms:modified xsi:type="dcterms:W3CDTF">2019-12-02T14:03:09Z</dcterms:modified>
</cp:coreProperties>
</file>