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7" r:id="rId2"/>
    <p:sldId id="269" r:id="rId3"/>
    <p:sldId id="262" r:id="rId4"/>
    <p:sldId id="271" r:id="rId5"/>
    <p:sldId id="274" r:id="rId6"/>
    <p:sldId id="259" r:id="rId7"/>
    <p:sldId id="276" r:id="rId8"/>
    <p:sldId id="260" r:id="rId9"/>
    <p:sldId id="277" r:id="rId10"/>
    <p:sldId id="273" r:id="rId11"/>
    <p:sldId id="278" r:id="rId12"/>
    <p:sldId id="281" r:id="rId13"/>
    <p:sldId id="279" r:id="rId14"/>
    <p:sldId id="285" r:id="rId15"/>
    <p:sldId id="283" r:id="rId16"/>
    <p:sldId id="282" r:id="rId17"/>
    <p:sldId id="284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2C0E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B6047-B896-4E7E-B522-04B2D650D823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4D2B9-3B1C-484C-BF63-3F6ABA970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4D2B9-3B1C-484C-BF63-3F6ABA9703C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9190-E24D-4FCB-8FE6-4077E7C36F2E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99D2-4FAC-44CC-BA2B-CD7EFB0F9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8"/>
          <p:cNvGrpSpPr>
            <a:grpSpLocks/>
          </p:cNvGrpSpPr>
          <p:nvPr/>
        </p:nvGrpSpPr>
        <p:grpSpPr bwMode="auto">
          <a:xfrm flipH="1">
            <a:off x="0" y="6115050"/>
            <a:ext cx="9144000" cy="409575"/>
            <a:chOff x="0" y="260647"/>
            <a:chExt cx="9906000" cy="575773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0" y="267343"/>
              <a:ext cx="9906000" cy="542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Нашивка 15"/>
            <p:cNvSpPr/>
            <p:nvPr/>
          </p:nvSpPr>
          <p:spPr>
            <a:xfrm>
              <a:off x="491860" y="260647"/>
              <a:ext cx="717153" cy="575773"/>
            </a:xfrm>
            <a:prstGeom prst="chevron">
              <a:avLst>
                <a:gd name="adj" fmla="val 5681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2" name="Нашивка 16"/>
            <p:cNvSpPr/>
            <p:nvPr/>
          </p:nvSpPr>
          <p:spPr>
            <a:xfrm>
              <a:off x="1286404" y="269574"/>
              <a:ext cx="1007798" cy="542299"/>
            </a:xfrm>
            <a:prstGeom prst="chevron">
              <a:avLst>
                <a:gd name="adj" fmla="val 56811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Нашивка 17"/>
            <p:cNvSpPr/>
            <p:nvPr/>
          </p:nvSpPr>
          <p:spPr>
            <a:xfrm>
              <a:off x="491860" y="269574"/>
              <a:ext cx="481542" cy="540066"/>
            </a:xfrm>
            <a:prstGeom prst="chevron">
              <a:avLst>
                <a:gd name="adj" fmla="val 56811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4" name="Нашивка 19"/>
            <p:cNvSpPr/>
            <p:nvPr/>
          </p:nvSpPr>
          <p:spPr>
            <a:xfrm>
              <a:off x="1556411" y="267343"/>
              <a:ext cx="510779" cy="542297"/>
            </a:xfrm>
            <a:prstGeom prst="chevron">
              <a:avLst>
                <a:gd name="adj" fmla="val 562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</p:grpSp>
      <p:pic>
        <p:nvPicPr>
          <p:cNvPr id="4099" name="Рисунок 2" descr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1349702" cy="66039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14282" y="1928802"/>
            <a:ext cx="87154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РЕАЛИЗАЦИЯ НОВЫХ СПЕЦПРОЕКТОВ ПРОГРАММЫ «РУХАНИ ЖАҢҒЫРУ»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ВЕКТОР  СОВРЕМЕННОГО ВОСПИТАНИЯ ДЕТЕЙ И МОЛОДЕЖИ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51175" y="6124575"/>
            <a:ext cx="2401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КӨКШЕТАУ - </a:t>
            </a:r>
            <a:r>
              <a:rPr lang="kk-K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0" y="260350"/>
            <a:ext cx="9144000" cy="409575"/>
            <a:chOff x="0" y="260647"/>
            <a:chExt cx="9906000" cy="575773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0" y="267343"/>
              <a:ext cx="9906000" cy="542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Нашивка 15"/>
            <p:cNvSpPr/>
            <p:nvPr/>
          </p:nvSpPr>
          <p:spPr>
            <a:xfrm>
              <a:off x="491860" y="260647"/>
              <a:ext cx="717154" cy="575773"/>
            </a:xfrm>
            <a:prstGeom prst="chevron">
              <a:avLst>
                <a:gd name="adj" fmla="val 5681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16"/>
            <p:cNvSpPr/>
            <p:nvPr/>
          </p:nvSpPr>
          <p:spPr>
            <a:xfrm>
              <a:off x="1286404" y="269574"/>
              <a:ext cx="1007798" cy="542299"/>
            </a:xfrm>
            <a:prstGeom prst="chevron">
              <a:avLst>
                <a:gd name="adj" fmla="val 56811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" name="Нашивка 17"/>
            <p:cNvSpPr/>
            <p:nvPr/>
          </p:nvSpPr>
          <p:spPr>
            <a:xfrm>
              <a:off x="491860" y="269574"/>
              <a:ext cx="481542" cy="540066"/>
            </a:xfrm>
            <a:prstGeom prst="chevron">
              <a:avLst>
                <a:gd name="adj" fmla="val 56811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8" name="Нашивка 19"/>
            <p:cNvSpPr/>
            <p:nvPr/>
          </p:nvSpPr>
          <p:spPr>
            <a:xfrm>
              <a:off x="1556412" y="267343"/>
              <a:ext cx="510778" cy="542297"/>
            </a:xfrm>
            <a:prstGeom prst="chevron">
              <a:avLst>
                <a:gd name="adj" fmla="val 562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4103" name="Номер слайда 4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ED7E7B-DDC5-4B5B-8162-E4BC4D98D8D9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allday1.com/imagedb/5d/7/035a5aaa91860c63912f694e022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6429420" cy="642942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1142976" y="2500306"/>
            <a:ext cx="1928826" cy="2000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2" descr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71810"/>
            <a:ext cx="1605583" cy="78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143240" y="714356"/>
            <a:ext cx="1500198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555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29124" y="2214554"/>
            <a:ext cx="1000132" cy="10001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429124" y="3786190"/>
            <a:ext cx="1000132" cy="10001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00430" y="5286388"/>
            <a:ext cx="1000132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57</a:t>
            </a:r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тыс.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500042"/>
            <a:ext cx="2286016" cy="1428760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072074"/>
            <a:ext cx="2286016" cy="1428760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642918"/>
            <a:ext cx="4214842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Добровольных школьных клубов</a:t>
            </a:r>
          </a:p>
          <a:p>
            <a:pPr algn="ctr"/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“Адал ұрпақ”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143116"/>
            <a:ext cx="3357586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Клуба “Саналы ұрпақ”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00694" y="3714752"/>
            <a:ext cx="3357586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Онлайн-мероприятий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286388"/>
            <a:ext cx="4286280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школьников и студентов в движение добропорядочности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2" descr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56"/>
            <a:ext cx="1785950" cy="874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428992" y="142852"/>
            <a:ext cx="2718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Кұқыктық мәдениет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714357"/>
          <a:ext cx="8072493" cy="4572032"/>
        </p:xfrm>
        <a:graphic>
          <a:graphicData uri="http://schemas.openxmlformats.org/drawingml/2006/table">
            <a:tbl>
              <a:tblPr/>
              <a:tblGrid>
                <a:gridCol w="329173"/>
                <a:gridCol w="2242595"/>
                <a:gridCol w="1143008"/>
                <a:gridCol w="1285884"/>
                <a:gridCol w="857256"/>
                <a:gridCol w="2214577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Спецпроект «</a:t>
                      </a:r>
                      <a:r>
                        <a:rPr lang="kk-KZ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Құқықтық мәдениет</a:t>
                      </a: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Развитие деятельности юридических клиник в формате «</a:t>
                      </a:r>
                      <a:r>
                        <a:rPr lang="en-US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coworking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», по оказанию правовой помощи детям и их родителям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формате «</a:t>
                      </a:r>
                      <a:r>
                        <a:rPr lang="en-US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coworking</a:t>
                      </a: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течение года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юридических «клиник»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Открытые площадки с педагогами и студентами колледжей «От правового сознания к правовому </a:t>
                      </a:r>
                      <a:r>
                        <a:rPr lang="ru-RU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мирровозрению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площадки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течение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открытых площадок в организациях образования по правовым вопросам 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и проведение выступлений, лекций, бесед в трудовых коллективах организаций образования по правовым вопросам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</a:t>
                      </a:r>
                      <a:r>
                        <a:rPr lang="ru-RU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работы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течение года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выступлений, лекций и бесед в трудовых коллективах о правовым вопросам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1414"/>
            <a:ext cx="692948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  <a:r>
              <a:rPr lang="kk-K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Спецпроект «Еңбек-елдің мұраты»</a:t>
            </a:r>
          </a:p>
          <a:p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8" name="Picture 6" descr="http://allday1.com/imagedb/e8/f/b928c8fae73d5fa676dfba3496613.jpg"/>
          <p:cNvPicPr>
            <a:picLocks noChangeAspect="1" noChangeArrowheads="1"/>
          </p:cNvPicPr>
          <p:nvPr/>
        </p:nvPicPr>
        <p:blipFill>
          <a:blip r:embed="rId2"/>
          <a:srcRect b="8642"/>
          <a:stretch>
            <a:fillRect/>
          </a:stretch>
        </p:blipFill>
        <p:spPr bwMode="auto">
          <a:xfrm>
            <a:off x="1285852" y="857232"/>
            <a:ext cx="7215238" cy="5786478"/>
          </a:xfrm>
          <a:prstGeom prst="rect">
            <a:avLst/>
          </a:prstGeom>
          <a:noFill/>
        </p:spPr>
      </p:pic>
      <p:sp>
        <p:nvSpPr>
          <p:cNvPr id="6" name="Пятиугольник 5"/>
          <p:cNvSpPr/>
          <p:nvPr/>
        </p:nvSpPr>
        <p:spPr>
          <a:xfrm>
            <a:off x="5143504" y="2786058"/>
            <a:ext cx="300039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Кабинеты профориентации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5286380" y="5500702"/>
            <a:ext cx="300039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Стартапов школьников имеют прикладное значение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500166" y="4071942"/>
            <a:ext cx="300039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Форум “Открываем мир профессий”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500166" y="1357298"/>
            <a:ext cx="3000396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Реализация проекта “Мир профессий”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143504" y="1357298"/>
            <a:ext cx="1000132" cy="92869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kk-K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43306" y="2714620"/>
            <a:ext cx="1000132" cy="92869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28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14942" y="4071942"/>
            <a:ext cx="928694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643306" y="5429264"/>
            <a:ext cx="928694" cy="92869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2" descr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9325"/>
            <a:ext cx="1285884" cy="629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2" y="1000108"/>
          <a:ext cx="7786741" cy="4428150"/>
        </p:xfrm>
        <a:graphic>
          <a:graphicData uri="http://schemas.openxmlformats.org/drawingml/2006/table">
            <a:tbl>
              <a:tblPr/>
              <a:tblGrid>
                <a:gridCol w="317521"/>
                <a:gridCol w="1853668"/>
                <a:gridCol w="1021524"/>
                <a:gridCol w="1165617"/>
                <a:gridCol w="947934"/>
                <a:gridCol w="2480477"/>
              </a:tblGrid>
              <a:tr h="221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Спецпроект «</a:t>
                      </a:r>
                      <a:r>
                        <a:rPr lang="kk-KZ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Еңбек-елдің мұраты</a:t>
                      </a: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1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</a:t>
                      </a:r>
                      <a:r>
                        <a:rPr lang="ru-RU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челленджей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социальных сетях, рассказывающих об истории семей, уже несколько поколений трудящихся в одной сфере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Серия челледжей в социальных сетях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челленджей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97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Информационно-разъяснительная работа по пропаганде идей статьи «Социальная модернизация Казахстана: двадцать шагов к Обществу Всеобщего Труда», усиление </a:t>
                      </a:r>
                      <a:r>
                        <a:rPr lang="ru-RU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профориентационной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работы в организациях образования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Публикация статей и </a:t>
                      </a:r>
                      <a:r>
                        <a:rPr lang="ru-RU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месседжей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СМИ и соц.сетях 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лекторов и спикеров по пропаганде идей статьи «Социальная модернизация Казахстана: двадцать шагов к Обществу Всеобщего Труда»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143116"/>
            <a:ext cx="6337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вопрос. Организация осенних каникул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785794"/>
          <a:ext cx="8715437" cy="5678424"/>
        </p:xfrm>
        <a:graphic>
          <a:graphicData uri="http://schemas.openxmlformats.org/drawingml/2006/table">
            <a:tbl>
              <a:tblPr/>
              <a:tblGrid>
                <a:gridCol w="214314"/>
                <a:gridCol w="857256"/>
                <a:gridCol w="2598512"/>
                <a:gridCol w="1701021"/>
                <a:gridCol w="2190725"/>
                <a:gridCol w="1153609"/>
              </a:tblGrid>
              <a:tr h="4999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Дата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Тематика дня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1-4 классы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5-9 классы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10-11 классы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Областные мероприятия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55063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55.555510.11</a:t>
                      </a:r>
                      <a:endParaRPr lang="ru-RU" sz="9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«Эрудит-Тир»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Викторины, </a:t>
                      </a: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онлайн-сканворды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Игровой  конкурс « Страна дорожных знаков» 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игра «Что? Где? Когда»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Брейн-ринг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Дебатные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турниры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центр физической культуры, спорта и НВП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«Сила гимнастики» онлайн соревнования среди учащихся «3 -11» классов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Внешкольные организации: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Турнир по шашкам и шахматам «Гроссмейстер нашего двора»;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Инженерно-технический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квест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мастер-класс «В гостях у мастера».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859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6.11</a:t>
                      </a:r>
                      <a:endParaRPr lang="ru-RU" sz="9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«Осенний </a:t>
                      </a: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РазГуляй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»: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Осенние поделки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Модный показ осенних коллекций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Осенние мотивы в моей поэзии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учебно-методический центр по работе с творчески одаренными детьми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Заочный конкурс видеороликов «Салты жақсының халқы жақсы»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Внешкольные организации: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Заочный конкурс  рисунков «Мой любимый учитель»;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Творческая мастерская «Живопись на воде»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мастер-класс живописи на воде, выполнение композиции «Волшебный цветок»;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Веселые старты на свежем воздухе.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28794" y="142852"/>
            <a:ext cx="54032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Календарно-тематическое планирование осенних каникул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642918"/>
          <a:ext cx="8286807" cy="5187696"/>
        </p:xfrm>
        <a:graphic>
          <a:graphicData uri="http://schemas.openxmlformats.org/drawingml/2006/table">
            <a:tbl>
              <a:tblPr/>
              <a:tblGrid>
                <a:gridCol w="142876"/>
                <a:gridCol w="1165783"/>
                <a:gridCol w="2180927"/>
                <a:gridCol w="1617363"/>
                <a:gridCol w="2082984"/>
                <a:gridCol w="1096874"/>
              </a:tblGrid>
              <a:tr h="665018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Arial"/>
                          <a:ea typeface="Times New Roman"/>
                          <a:cs typeface="Times New Roman"/>
                        </a:rPr>
                        <a:t>7.11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День кино«Фильм! Фильм! Фильм!»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Коллективный просмотр фильмов по ссылкам с обсуждением  в классах и группах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Коллективный просмотр фильмов по ссылкам с обсуждением в классах и группах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Коллективный просмотр фильмов по ссылкам с обсуждением  в классах и группах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latin typeface="Arial"/>
                          <a:ea typeface="Times New Roman"/>
                          <a:cs typeface="Times New Roman"/>
                        </a:rPr>
                        <a:t>Внешкольные организации: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Онлайн-беседа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  «Уроки вежливости»;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Киномания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» - игра-викторина для любителей кино, посвященная дню казахстанского кино.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Челендж#ДеньКино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Arial"/>
                          <a:ea typeface="Times New Roman"/>
                          <a:cs typeface="Times New Roman"/>
                        </a:rPr>
                        <a:t>8.11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«Хогвартс»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Зельеварение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kk-KZ" sz="800" b="1" dirty="0">
                          <a:latin typeface="Arial"/>
                          <a:ea typeface="Times New Roman"/>
                          <a:cs typeface="Times New Roman"/>
                        </a:rPr>
                        <a:t>квесты 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kk-KZ" sz="800" b="1" dirty="0"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800" b="1" dirty="0" err="1">
                          <a:latin typeface="Arial"/>
                          <a:ea typeface="Times New Roman"/>
                          <a:cs typeface="Times New Roman"/>
                        </a:rPr>
                        <a:t>ачинающих</a:t>
                      </a:r>
                      <a:r>
                        <a:rPr lang="kk-KZ" sz="800" b="1" dirty="0">
                          <a:latin typeface="Arial"/>
                          <a:ea typeface="Times New Roman"/>
                          <a:cs typeface="Times New Roman"/>
                        </a:rPr>
                        <a:t>кулинаров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latin typeface="Arial"/>
                          <a:ea typeface="Times New Roman"/>
                          <a:cs typeface="Times New Roman"/>
                        </a:rPr>
                        <a:t>Викторина  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latin typeface="Arial"/>
                          <a:ea typeface="Times New Roman"/>
                          <a:cs typeface="Times New Roman"/>
                        </a:rPr>
                        <a:t>«В  стране полезных витаминов»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Мир оживших предметов (</a:t>
                      </a:r>
                      <a:r>
                        <a:rPr lang="kk-KZ" sz="800" b="1">
                          <a:latin typeface="Arial"/>
                          <a:ea typeface="Times New Roman"/>
                          <a:cs typeface="Times New Roman"/>
                        </a:rPr>
                        <a:t>квест </a:t>
                      </a: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юны</a:t>
                      </a:r>
                      <a:r>
                        <a:rPr lang="kk-KZ" sz="800" b="1"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фокусник</a:t>
                      </a:r>
                      <a:r>
                        <a:rPr lang="kk-KZ" sz="800" b="1">
                          <a:latin typeface="Arial"/>
                          <a:ea typeface="Times New Roman"/>
                          <a:cs typeface="Times New Roman"/>
                        </a:rPr>
                        <a:t>ов и </a:t>
                      </a: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 иллюзионист</a:t>
                      </a:r>
                      <a:r>
                        <a:rPr lang="kk-KZ" sz="800" b="1">
                          <a:latin typeface="Arial"/>
                          <a:ea typeface="Times New Roman"/>
                          <a:cs typeface="Times New Roman"/>
                        </a:rPr>
                        <a:t>ов</a:t>
                      </a: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/>
                          <a:ea typeface="Times New Roman"/>
                          <a:cs typeface="Times New Roman"/>
                        </a:rPr>
                        <a:t>«Шоу Тесла»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latin typeface="Arial"/>
                          <a:ea typeface="Times New Roman"/>
                          <a:cs typeface="Times New Roman"/>
                        </a:rPr>
                        <a:t>(научные ШОУ среди школьников)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latin typeface="Arial"/>
                          <a:ea typeface="Times New Roman"/>
                          <a:cs typeface="Times New Roman"/>
                        </a:rPr>
                        <a:t>Внешкольные организации: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Конкурс рисунков «Рыбы в фантазийном стиле»;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Technical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creativity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 моделирование. Создание копии морских кораблей и воздушных лайнеров и </a:t>
                      </a: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т.д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«Әлемдік проблемалар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дебат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727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Arial"/>
                          <a:ea typeface="Times New Roman"/>
                          <a:cs typeface="Times New Roman"/>
                        </a:rPr>
                        <a:t>9.11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latin typeface="Arial"/>
                          <a:ea typeface="Times New Roman"/>
                          <a:cs typeface="Times New Roman"/>
                        </a:rPr>
                        <a:t>Важные навыки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Игра-путешествие «Путешествие в страну «</a:t>
                      </a:r>
                      <a:r>
                        <a:rPr lang="ru-RU" sz="800" b="1" dirty="0" err="1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Здраволюбие</a:t>
                      </a:r>
                      <a:r>
                        <a:rPr lang="ru-RU" sz="800" b="1" dirty="0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800" i="1" dirty="0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(профилактика инфекционных заболеваний)</a:t>
                      </a:r>
                      <a:r>
                        <a:rPr lang="ru-RU" sz="800" dirty="0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 обсуждением мер профилактики туберкулеза, острых </a:t>
                      </a:r>
                      <a:r>
                        <a:rPr lang="ru-RU" sz="800" dirty="0" err="1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респираторныхзаболеваний</a:t>
                      </a:r>
                      <a:r>
                        <a:rPr lang="ru-RU" sz="800" dirty="0">
                          <a:solidFill>
                            <a:srgbClr val="11111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Акция «10 тысяч шагов к жизни» цикл мероприятий  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по профилактике туберкулеза и острых респираторных заболеваний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Онлайн-тренинг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психологовсошкольниками</a:t>
                      </a:r>
                      <a:r>
                        <a:rPr lang="ru-RU" sz="800" b="1" dirty="0">
                          <a:latin typeface="Arial"/>
                          <a:ea typeface="Times New Roman"/>
                          <a:cs typeface="Times New Roman"/>
                        </a:rPr>
                        <a:t>«У порога самостоятельной жизни». </a:t>
                      </a:r>
                      <a:r>
                        <a:rPr lang="kk-KZ" sz="800" dirty="0">
                          <a:latin typeface="Arial"/>
                          <a:ea typeface="Times New Roman"/>
                          <a:cs typeface="Times New Roman"/>
                        </a:rPr>
                        <a:t>Навыки сохранения репродуктивного здоровья и планирования семьи. Модуль 4 в метдическом пособии для учителей «Здоровье и жизненные навыки»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 dirty="0">
                          <a:latin typeface="Arial"/>
                          <a:ea typeface="Times New Roman"/>
                          <a:cs typeface="Times New Roman"/>
                        </a:rPr>
                        <a:t>Областной учебно-методический центр по работе с творчески одаренными детьми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Проведение областной викторины «Что я знаю о туберкулезе и </a:t>
                      </a:r>
                      <a:r>
                        <a:rPr lang="ru-RU" sz="800" dirty="0" err="1">
                          <a:latin typeface="Arial"/>
                          <a:ea typeface="Times New Roman"/>
                          <a:cs typeface="Times New Roman"/>
                        </a:rPr>
                        <a:t>короновирусе</a:t>
                      </a:r>
                      <a:r>
                        <a:rPr lang="ru-RU" sz="800" dirty="0">
                          <a:latin typeface="Arial"/>
                          <a:ea typeface="Times New Roman"/>
                          <a:cs typeface="Times New Roman"/>
                        </a:rPr>
                        <a:t>»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14290"/>
          <a:ext cx="8858312" cy="6493184"/>
        </p:xfrm>
        <a:graphic>
          <a:graphicData uri="http://schemas.openxmlformats.org/drawingml/2006/table">
            <a:tbl>
              <a:tblPr/>
              <a:tblGrid>
                <a:gridCol w="214315"/>
                <a:gridCol w="857255"/>
                <a:gridCol w="2658678"/>
                <a:gridCol w="1728904"/>
                <a:gridCol w="1613210"/>
                <a:gridCol w="1785950"/>
              </a:tblGrid>
              <a:tr h="1042623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 dirty="0">
                          <a:latin typeface="Arial"/>
                          <a:ea typeface="Times New Roman"/>
                          <a:cs typeface="Times New Roman"/>
                        </a:rPr>
                        <a:t>10.11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«PROF: цифровой мир»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</a:t>
                      </a:r>
                      <a:r>
                        <a:rPr lang="ru-RU" sz="1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курса по основам программирования</a:t>
                      </a: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Диспут «+ и – сетевых игр»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Лучший видео- ролик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 Все люди разные, но права у них одинаковые»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Цифровая среда: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Правила разработки проекта</a:t>
                      </a: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u="sng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учебно-методический центр по работе с творчески одаренными детьми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хакатона среди школьников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u="sng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центр физической культуры, спорта и НВП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соревнования по национальным видам спорта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«Тоғызкұмалақ»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Лучший видео- ролик 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u="sng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учебно-методический кабинет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Лучший видео- ролик 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«Все люди разные, но права у них одинаковые»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Внешкольные организации: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«Творение рук»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онлайн-выставка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работ обучающихся отделения декоративно- прикладного искусства;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GUEST игра  на местности;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Беседа «О неформальных движениях молодежной субкультуры: за и против».</a:t>
                      </a: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90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Arial"/>
                          <a:ea typeface="Times New Roman"/>
                          <a:cs typeface="Times New Roman"/>
                        </a:rPr>
                        <a:t>11.11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«Поиск: Академия полезных действий»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Челлендж «Полезные привычки»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Мастерская рисунков «Природа моего края»  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Акция </a:t>
                      </a: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«Мои добрые дела»</a:t>
                      </a: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Тренинг «Управление конфликтами»</a:t>
                      </a: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центр физической культуры, спорта и НВП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соревнования по национальным видам спорта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«Бес асық»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3081" marR="2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7" y="817626"/>
          <a:ext cx="8643998" cy="4907280"/>
        </p:xfrm>
        <a:graphic>
          <a:graphicData uri="http://schemas.openxmlformats.org/drawingml/2006/table">
            <a:tbl>
              <a:tblPr/>
              <a:tblGrid>
                <a:gridCol w="490505"/>
                <a:gridCol w="874562"/>
                <a:gridCol w="2274933"/>
                <a:gridCol w="1687078"/>
                <a:gridCol w="2172767"/>
                <a:gridCol w="1144153"/>
              </a:tblGrid>
              <a:tr h="1124788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Arial"/>
                          <a:ea typeface="Times New Roman"/>
                          <a:cs typeface="Times New Roman"/>
                        </a:rPr>
                        <a:t>12.11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День творческих историй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Театральное шоу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(пальчиковый театр, театр теней, театр кукольны</a:t>
                      </a:r>
                      <a:r>
                        <a:rPr lang="kk-KZ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</a:t>
                      </a: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миниатюр)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FlatLay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6363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Съемка и демонстрация сверху красиво разложенных на столе или на полу предметов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Мой новый Эмодзи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444444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Проектирование новых графических смайликов и символы, которые используются вместо слов для передачи эмоций, настроения или какого-то смысла в сообщениях и на сайтах.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Внешкольные организации: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Заочный конкурс видеороликов «Правила дорожного движения»;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Презентационный кейс «Мир профессий»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30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Arial"/>
                          <a:ea typeface="Times New Roman"/>
                          <a:cs typeface="Times New Roman"/>
                        </a:rPr>
                        <a:t>13.11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День спорта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Веселые старты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Мои спортивные достижения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Диспут «Спорт как образ жизни»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учебно-методический центр по работе с творчески одаренными детьми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Областной конкурс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«Алтын сақа»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 flipH="1">
            <a:off x="0" y="6574543"/>
            <a:ext cx="9144000" cy="18390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0" y="0"/>
            <a:ext cx="2143108" cy="4000504"/>
          </a:xfrm>
          <a:prstGeom prst="diagStripe">
            <a:avLst>
              <a:gd name="adj" fmla="val 90323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>
            <a:off x="0" y="0"/>
            <a:ext cx="2500298" cy="4643446"/>
          </a:xfrm>
          <a:prstGeom prst="diagStripe">
            <a:avLst>
              <a:gd name="adj" fmla="val 9032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араллелограмм 14"/>
          <p:cNvSpPr/>
          <p:nvPr/>
        </p:nvSpPr>
        <p:spPr>
          <a:xfrm>
            <a:off x="1928794" y="142876"/>
            <a:ext cx="7215206" cy="1071546"/>
          </a:xfrm>
          <a:prstGeom prst="parallelogram">
            <a:avLst>
              <a:gd name="adj" fmla="val 5398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/>
        </p:nvSpPr>
        <p:spPr>
          <a:xfrm>
            <a:off x="71406" y="142852"/>
            <a:ext cx="1714512" cy="1071546"/>
          </a:xfrm>
          <a:prstGeom prst="parallelogram">
            <a:avLst>
              <a:gd name="adj" fmla="val 5398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2" descr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1643073" cy="803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2571736" y="214290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2C0E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РЕАЛИЗАЦИЯ ПРОГРАММЫ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2C0E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«РУХАНИ ЖАҢҒЫРУ» В СИСТЕМЕ ОБРАЗОВАНИЯ АКМОЛИНСКОЙ ОБЛАСТИ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1214422"/>
            <a:ext cx="7215206" cy="45719"/>
          </a:xfrm>
          <a:prstGeom prst="rect">
            <a:avLst/>
          </a:prstGeom>
          <a:solidFill>
            <a:srgbClr val="2C0E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1214422"/>
            <a:ext cx="1142976" cy="45719"/>
          </a:xfrm>
          <a:prstGeom prst="rect">
            <a:avLst/>
          </a:prstGeom>
          <a:solidFill>
            <a:srgbClr val="2C0E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571604" y="1428736"/>
            <a:ext cx="107157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5000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0" name="Параллелограмм 29"/>
          <p:cNvSpPr/>
          <p:nvPr/>
        </p:nvSpPr>
        <p:spPr>
          <a:xfrm>
            <a:off x="2571736" y="1571612"/>
            <a:ext cx="6429388" cy="642942"/>
          </a:xfrm>
          <a:prstGeom prst="parallelogram">
            <a:avLst>
              <a:gd name="adj" fmla="val 4512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мероприятий районного, городского, областного уровней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1" name="Параллелограмм 30"/>
          <p:cNvSpPr/>
          <p:nvPr/>
        </p:nvSpPr>
        <p:spPr>
          <a:xfrm>
            <a:off x="2214546" y="2428868"/>
            <a:ext cx="6858048" cy="642942"/>
          </a:xfrm>
          <a:prstGeom prst="parallelogram">
            <a:avLst>
              <a:gd name="adj" fmla="val 4512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школьников и студентов приняли участие в мероприятиях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2" name="Параллелограмм 31"/>
          <p:cNvSpPr/>
          <p:nvPr/>
        </p:nvSpPr>
        <p:spPr>
          <a:xfrm>
            <a:off x="1857356" y="3214686"/>
            <a:ext cx="7215238" cy="642942"/>
          </a:xfrm>
          <a:prstGeom prst="parallelogram">
            <a:avLst>
              <a:gd name="adj" fmla="val 4512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музеев ведут краеведческую работу в школах и колледжах области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142976" y="2285992"/>
            <a:ext cx="107157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120 тыс.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14348" y="3143248"/>
            <a:ext cx="107157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230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pic>
        <p:nvPicPr>
          <p:cNvPr id="35" name="Picture 19" descr="C:\Users\Dariga\Pictures\Мои сканированные изображения\сканирование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214818"/>
            <a:ext cx="1071570" cy="11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36" name="Прямоугольник 35"/>
          <p:cNvSpPr/>
          <p:nvPr/>
        </p:nvSpPr>
        <p:spPr>
          <a:xfrm>
            <a:off x="214282" y="5572140"/>
            <a:ext cx="257176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Разработан и введен в образовательный процесс учебник «</a:t>
            </a:r>
            <a: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Өлкетану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»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00364" y="5572140"/>
            <a:ext cx="3143272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Организованы сакральные туры  для школьников Акмолинской области, Казахстана  и Российской Федерации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57950" y="5572140"/>
            <a:ext cx="257176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Открыты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2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технопарка,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IT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-центр, 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555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IT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-классов,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151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itchFamily="34" charset="0"/>
              </a:rPr>
              <a:t> полнокомплектный кабинет робототехники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6500834"/>
            <a:ext cx="9144000" cy="45719"/>
          </a:xfrm>
          <a:prstGeom prst="rect">
            <a:avLst/>
          </a:prstGeom>
          <a:solidFill>
            <a:srgbClr val="2C0E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857620" y="4286256"/>
            <a:ext cx="1714512" cy="1143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files.kazakhstan.travel/files/public/201901/16/336a3a72b2d3441b99b87dfed4d944dc/borovoye.jpg"/>
          <p:cNvPicPr>
            <a:picLocks noChangeAspect="1" noChangeArrowheads="1"/>
          </p:cNvPicPr>
          <p:nvPr/>
        </p:nvPicPr>
        <p:blipFill>
          <a:blip r:embed="rId4" cstate="print"/>
          <a:srcRect r="8000"/>
          <a:stretch>
            <a:fillRect/>
          </a:stretch>
        </p:blipFill>
        <p:spPr bwMode="auto">
          <a:xfrm>
            <a:off x="3786182" y="4143380"/>
            <a:ext cx="1643074" cy="1190633"/>
          </a:xfrm>
          <a:prstGeom prst="rect">
            <a:avLst/>
          </a:prstGeom>
          <a:noFill/>
        </p:spPr>
      </p:pic>
      <p:sp>
        <p:nvSpPr>
          <p:cNvPr id="45" name="Прямоугольник 44"/>
          <p:cNvSpPr/>
          <p:nvPr/>
        </p:nvSpPr>
        <p:spPr>
          <a:xfrm>
            <a:off x="6786578" y="4286256"/>
            <a:ext cx="1714512" cy="1143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alfaland.siteedu.ru/media/sub/353/uploads/gokgsudmixg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357694"/>
            <a:ext cx="1651011" cy="928694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6715140" y="857232"/>
            <a:ext cx="2714644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2017  -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2020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public.superjob.by/images/portfolio_photos/073/17/3280731736528201459253643_source_5c1861431784cce47c2867bad66099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72500" cy="605790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571480"/>
            <a:ext cx="8572560" cy="9286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Организации образования Акмолинской области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143108" y="3286124"/>
            <a:ext cx="1857388" cy="192882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55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00496" y="3000372"/>
            <a:ext cx="1785950" cy="18573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2571744"/>
            <a:ext cx="1500198" cy="8572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Учебно-методические центры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0034" y="4357694"/>
            <a:ext cx="1928826" cy="18573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215206" y="4357694"/>
            <a:ext cx="1785950" cy="18573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56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715008" y="3429000"/>
            <a:ext cx="1714512" cy="18573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32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285860"/>
            <a:ext cx="200026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ВУЗы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500174"/>
            <a:ext cx="1785950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школы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60" name="Picture 4" descr="http://www.mercator.ru/files/4252.jpg"/>
          <p:cNvPicPr>
            <a:picLocks noChangeAspect="1" noChangeArrowheads="1"/>
          </p:cNvPicPr>
          <p:nvPr/>
        </p:nvPicPr>
        <p:blipFill>
          <a:blip r:embed="rId3"/>
          <a:srcRect l="9161" t="23338" r="82000" b="67115"/>
          <a:stretch>
            <a:fillRect/>
          </a:stretch>
        </p:blipFill>
        <p:spPr bwMode="auto">
          <a:xfrm>
            <a:off x="6072198" y="2214554"/>
            <a:ext cx="1309698" cy="10715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57884" y="1571612"/>
            <a:ext cx="1928826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колледжи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2357430"/>
            <a:ext cx="1571636" cy="8572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Организации дополнительного образования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2" descr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642918"/>
            <a:ext cx="1605583" cy="78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allday1.com/imagedb/5d/7/035a5aaa91860c63912f694e022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6215106" cy="642942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1142976" y="2500306"/>
            <a:ext cx="1928826" cy="2000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2" descr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71810"/>
            <a:ext cx="1605583" cy="78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143240" y="642918"/>
            <a:ext cx="1428760" cy="11430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00</a:t>
            </a:r>
          </a:p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школьников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6248" y="2214554"/>
            <a:ext cx="1000132" cy="10001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6248" y="3786190"/>
            <a:ext cx="1000132" cy="10001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57554" y="5286388"/>
            <a:ext cx="1000132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тыс.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500042"/>
            <a:ext cx="2286016" cy="1428760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072074"/>
            <a:ext cx="2286016" cy="1428760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642918"/>
            <a:ext cx="4214842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Обучено основам волонтерской деятельности 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143116"/>
            <a:ext cx="3357586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Экологических выхода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00694" y="3714752"/>
            <a:ext cx="3357586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</a:t>
            </a:r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ған өлке қамқорлық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286388"/>
            <a:ext cx="4286280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900 бригад по озеленению, 160 школьных лесничеств, 75 бригад юных экологов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2" descr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56"/>
            <a:ext cx="1785950" cy="874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428992" y="142852"/>
            <a:ext cx="2776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Экологиялы</a:t>
            </a:r>
            <a:r>
              <a:rPr lang="kk-KZ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қ ағарту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357166"/>
          <a:ext cx="8358245" cy="6421886"/>
        </p:xfrm>
        <a:graphic>
          <a:graphicData uri="http://schemas.openxmlformats.org/drawingml/2006/table">
            <a:tbl>
              <a:tblPr/>
              <a:tblGrid>
                <a:gridCol w="340827"/>
                <a:gridCol w="2302379"/>
                <a:gridCol w="928694"/>
                <a:gridCol w="1106308"/>
                <a:gridCol w="1017507"/>
                <a:gridCol w="2662530"/>
              </a:tblGrid>
              <a:tr h="112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Спецпроект «</a:t>
                      </a:r>
                      <a:r>
                        <a:rPr lang="kk-KZ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Экологиялық ағарту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9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Создание инфраструктуры для раздельного сбора мусора на базе всех общеобразовательных организаций (детский сад-школа-колледж) и проведение мастер-классов по сортировке мусора   для детей дошкольного и школьного возраста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Установка контейнеров для раздельного сбора мусора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пространства для раздельного мусора  в каждой организации образования, проведение информационной работы по сортировке мусора среди детей и подростков 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экологического часа в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формате 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Экологические часы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Октябрь-ноябрь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серии экологических часов в организациях образования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4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проекта 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Туған өлкеме қамқ</a:t>
                      </a:r>
                      <a:r>
                        <a:rPr lang="kk-KZ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ru-RU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рл</a:t>
                      </a:r>
                      <a:r>
                        <a:rPr lang="kk-KZ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ық</a:t>
                      </a:r>
                      <a:r>
                        <a:rPr lang="ru-RU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течении</a:t>
                      </a:r>
                      <a:r>
                        <a:rPr lang="ru-RU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года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 научных проектов среди учащихся по вопросам экологии. Проведение Эко-фестиваля: защита научных проектов, эко-квесты, мастер-классы по созданию арт-объектов из мусора, защита научных проектов по насущным проблемам экологии, подготовка театральных постановок, изготовление изделий из экоматериала, возможно с использованием вторичного сырья.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экочелленджей и проведение экологических субботников по сбору мусора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течении</a:t>
                      </a:r>
                      <a:r>
                        <a:rPr lang="ru-RU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года</a:t>
                      </a:r>
                      <a:endParaRPr lang="ru-RU" sz="9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Регулярное проведение субботников на территории организаций образования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Создание экологического движения по продвижению экологических инициатив среди учащихся и молодежи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экологических отрядов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течении</a:t>
                      </a:r>
                      <a:r>
                        <a:rPr lang="ru-RU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года</a:t>
                      </a:r>
                      <a:endParaRPr lang="ru-RU" sz="9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экологических отрядов и экологического «десанта» среди школьников и студентов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экологических акций по охране природы, экономии электроэнергии и водных ресурсов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акции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течении</a:t>
                      </a:r>
                      <a:r>
                        <a:rPr lang="ru-RU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года</a:t>
                      </a:r>
                      <a:endParaRPr lang="ru-RU" sz="9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Экологические акции в дистанционном режиме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Выпуск и размещение обучающих видеороликов по бережному отношению к окружающей среде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Размещение видеороликов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течении</a:t>
                      </a:r>
                      <a:r>
                        <a:rPr lang="ru-RU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года</a:t>
                      </a:r>
                      <a:endParaRPr lang="ru-RU" sz="9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Размещение видеороликов в социальных сетях организаций образования</a:t>
                      </a:r>
                    </a:p>
                  </a:txBody>
                  <a:tcPr marL="31553" marR="31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uidownload.com/files/521/568/30/colored-infographic-banners.jpg"/>
          <p:cNvPicPr>
            <a:picLocks noChangeAspect="1" noChangeArrowheads="1"/>
          </p:cNvPicPr>
          <p:nvPr/>
        </p:nvPicPr>
        <p:blipFill>
          <a:blip r:embed="rId2"/>
          <a:srcRect b="65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714744" y="1928802"/>
            <a:ext cx="3500462" cy="57150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54 студии ДПИ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2643182"/>
            <a:ext cx="4000528" cy="6429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1453 школьника вовлечены  ДПИ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44" y="3357562"/>
            <a:ext cx="3214710" cy="5715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k-KZ" dirty="0" smtClean="0"/>
              <a:t>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Клуба “Абай әлемі”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6182" y="4071942"/>
            <a:ext cx="2500330" cy="571504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15 студий носят названия «НАРОДНЫЙ»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4714884"/>
            <a:ext cx="3714776" cy="64294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тыс. школьников учавствуют в поэтических конкурсах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8" name="Рисунок 2" descr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57166"/>
            <a:ext cx="1785950" cy="874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71802" y="785794"/>
            <a:ext cx="4328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Дәстүр мен ғұрып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285728"/>
          <a:ext cx="8786872" cy="6558044"/>
        </p:xfrm>
        <a:graphic>
          <a:graphicData uri="http://schemas.openxmlformats.org/drawingml/2006/table">
            <a:tbl>
              <a:tblPr/>
              <a:tblGrid>
                <a:gridCol w="358304"/>
                <a:gridCol w="2427777"/>
                <a:gridCol w="1214446"/>
                <a:gridCol w="1143008"/>
                <a:gridCol w="844268"/>
                <a:gridCol w="2799069"/>
              </a:tblGrid>
              <a:tr h="116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Спецпроект «Д</a:t>
                      </a:r>
                      <a:r>
                        <a:rPr lang="kk-KZ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әстүр мен ғұрып</a:t>
                      </a:r>
                      <a:r>
                        <a:rPr lang="ru-RU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Создание и активное продвижение в СМИ и социальных сетях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контента</a:t>
                      </a:r>
                      <a:r>
                        <a:rPr lang="ru-RU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связанного с традициями и обычаями.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Челлендж 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образования, колледжи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постоянной основе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Регулярное размещение контента о национальных обычаях и традициях в социальных сетях организаций образования, родительских и детских чатах. 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комплекса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онлайн-мероприятий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 поддержки народного творчества.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виртуальные выставки,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онлайн-фестивали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образования, колледжи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Выставки национальных ремесел, недели моды национальной одежды.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фестивалей «Жырау», смотров юных театралов, художников, мастеров декоративного и прикладного искусства.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комплекса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онлайн-мероприятий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«Уникальные блюда казахской кухни».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демонстрация мастер-классов, роликов в социальных сетях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образования, колледжи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сентябрь-октябрь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онлайн-мастер-классов по приготовлению блюд национальной кухни 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Разработка и запуск в социальных сетях видеороликов «100 казахских традиций» и «100 национальных  блюд Казахстана».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видеоролики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образования, колледжи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Регулярное размещение контента о национальных обычаях,  национальной кухни в социальных сетях организаций образования, родительских и детских чатах.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Открытие специальных разделов в СМИ и </a:t>
                      </a:r>
                      <a:r>
                        <a:rPr lang="ru-RU" sz="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интернет-траницах</a:t>
                      </a: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пропагандирующих национальные традиции и обычаи.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Открытие рубрик в социальных сетях УО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Регулярная работа в интернет-пространстве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50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Региональный </a:t>
                      </a: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выставка-конкурс 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декоративно-прикладного искусства «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Шеберлер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қаласы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Выставка-конкурс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областной учебно-методический центр по работе с творчески одаренными детьми, отделы образования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август</a:t>
                      </a:r>
                      <a:endParaRPr lang="ru-RU" sz="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Формирование активного познавательного интереса к художественной обработке традиционных материалов в казахском декоративно-прикладном искусстве 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Конкурс национальных блюд среди  студентов колледжей «Бесаспап аспазшы».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Конкурс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колледжи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ноябрь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в колледжах области конкурса на приготовление национальных блюд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7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проекта «Акберен».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Открытие кружков, поэтических школ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Открытие  поэтических школ и кружков юных акынов, приобщение к ораторскому искусству детей, склонных к </a:t>
                      </a:r>
                      <a:r>
                        <a:rPr lang="ru-RU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поэтизму</a:t>
                      </a: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Публикации статей и интервью в региональных СМИ  в рамках специального проекта «</a:t>
                      </a:r>
                      <a:r>
                        <a:rPr lang="ru-RU" sz="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Дәстүр </a:t>
                      </a: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мен </a:t>
                      </a:r>
                      <a:r>
                        <a:rPr lang="ru-RU" sz="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ғұрып</a:t>
                      </a: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Публикация статей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Публикации статей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проекта «</a:t>
                      </a: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Ұлттық киім трендте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Челлендж, акции</a:t>
                      </a:r>
                      <a:endParaRPr lang="ru-RU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и демонстрация </a:t>
                      </a:r>
                    </a:p>
                  </a:txBody>
                  <a:tcPr marL="25485" marR="25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lday1.com/imagedb/cb/1/842fc88df1d66ea54d2d846037c1b.jpg"/>
          <p:cNvPicPr>
            <a:picLocks noChangeAspect="1" noChangeArrowheads="1"/>
          </p:cNvPicPr>
          <p:nvPr/>
        </p:nvPicPr>
        <p:blipFill>
          <a:blip r:embed="rId2"/>
          <a:srcRect b="-1075"/>
          <a:stretch>
            <a:fillRect/>
          </a:stretch>
        </p:blipFill>
        <p:spPr bwMode="auto">
          <a:xfrm>
            <a:off x="500034" y="142852"/>
            <a:ext cx="8143932" cy="67151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58016" y="5715016"/>
            <a:ext cx="1785950" cy="1000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488" y="142852"/>
            <a:ext cx="362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Үнем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коғам куаты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256"/>
            <a:ext cx="3357586" cy="9286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143248"/>
            <a:ext cx="3286148" cy="9286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071678"/>
            <a:ext cx="3357586" cy="8572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32 волонтерских отряда колледжей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000108"/>
            <a:ext cx="3357586" cy="92869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11085 вовлечены в общественно-полезную деятельность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248" y="3071810"/>
            <a:ext cx="642942" cy="107157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286256"/>
            <a:ext cx="3286148" cy="857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400 акций проведено студентами и школьниками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6248" y="2000240"/>
            <a:ext cx="642942" cy="107157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642918"/>
          <a:ext cx="8429683" cy="4977384"/>
        </p:xfrm>
        <a:graphic>
          <a:graphicData uri="http://schemas.openxmlformats.org/drawingml/2006/table">
            <a:tbl>
              <a:tblPr/>
              <a:tblGrid>
                <a:gridCol w="343740"/>
                <a:gridCol w="2006723"/>
                <a:gridCol w="1105869"/>
                <a:gridCol w="1261862"/>
                <a:gridCol w="1026203"/>
                <a:gridCol w="2685286"/>
              </a:tblGrid>
              <a:tr h="109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Спецпроект «</a:t>
                      </a:r>
                      <a:r>
                        <a:rPr lang="kk-KZ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Үнем – коғам  куаты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Разработка и распространение практических советов и навыков  по теме </a:t>
                      </a:r>
                      <a:r>
                        <a:rPr lang="kk-KZ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«Правила современной жизни» </a:t>
                      </a: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через информационные каналы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Посты в социальных сетях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Размещение постов, роликов, инфографики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 работы  экологических  волонтерских отрядов организаций образования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Расширение сети экологического волонтерства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отделы образования, колледжи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Проработка эко-маршрутов по сбору мусора, уходу за насаждениями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комплекса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практикоориентированных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мероприятий  по вопросам сохранения ресурсов (финансовых, человеческих, энергетических).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Семинары (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вебинары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Тренинги, </a:t>
                      </a:r>
                      <a:r>
                        <a:rPr lang="ru-RU" sz="9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онлайн-курсы</a:t>
                      </a: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мастер-классы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семинар-тренингов, мастер-классов по вопросам ресурсосберегающих и здоровьесберегающих технологий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клубов, направленных на развитие навыков прагматизма среди школьников и студентов.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клубов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клубной работы и объединений молодежи, направленных на формирование прагматизма и рациональности среди школьников и студентов.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демонстрации онлайн-лекций «Прагматизм и  рационализм».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лекций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работы онлайн-лекций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Разработка и распространение среди школьников видеороликов, пропагандирующих здоровый образ жизни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Запуск и демонстрация видеороликов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Распространение видеороликов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Создание обучающих программ, направленных на развитие навыков тайм-менеджмента, критического мышления, правовой и финансовой грамотности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Обучающая программа в онлайн-формате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образования, отделы образования, колледжи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сентябрь-декабрь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Разработка и запуск программ, направленных на развитие навыков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2023</Words>
  <Application>Microsoft Office PowerPoint</Application>
  <PresentationFormat>Экран (4:3)</PresentationFormat>
  <Paragraphs>361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Dariga</dc:creator>
  <cp:lastModifiedBy>Пользователь Windows</cp:lastModifiedBy>
  <cp:revision>55</cp:revision>
  <dcterms:created xsi:type="dcterms:W3CDTF">2018-08-22T03:55:41Z</dcterms:created>
  <dcterms:modified xsi:type="dcterms:W3CDTF">2020-10-16T07:50:58Z</dcterms:modified>
</cp:coreProperties>
</file>