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8" r:id="rId4"/>
    <p:sldId id="257" r:id="rId5"/>
    <p:sldId id="274" r:id="rId6"/>
    <p:sldId id="275" r:id="rId7"/>
    <p:sldId id="276" r:id="rId8"/>
    <p:sldId id="277" r:id="rId9"/>
    <p:sldId id="263" r:id="rId10"/>
    <p:sldId id="258" r:id="rId11"/>
    <p:sldId id="261" r:id="rId12"/>
    <p:sldId id="273" r:id="rId13"/>
    <p:sldId id="264" r:id="rId14"/>
    <p:sldId id="265" r:id="rId15"/>
    <p:sldId id="279" r:id="rId16"/>
    <p:sldId id="280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CC"/>
    <a:srgbClr val="333399"/>
    <a:srgbClr val="CFA8F6"/>
    <a:srgbClr val="CCECFF"/>
    <a:srgbClr val="FFCCCC"/>
    <a:srgbClr val="CC0099"/>
    <a:srgbClr val="CC0000"/>
    <a:srgbClr val="5F5F5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CB39EA-20BF-4DE9-8D22-1C856C38F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B39EA-20BF-4DE9-8D22-1C856C38F7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70BCB-B79C-4B99-B659-3EB794FCBC3F}" type="slidenum">
              <a:rPr lang="ru-RU"/>
              <a:pPr/>
              <a:t>10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9E23-AD8C-4C2B-A462-20B78E0B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A256-4523-42F6-AED2-5FD406333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2D10-EAD9-4FD9-A85B-FAA470B50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C8CE-6AA8-4B81-9CF3-98441C4B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7792-5630-4C13-B596-3F2415AD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E10F-4C7F-4ECA-8F69-16B32F18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BDAD-811C-482F-9883-3C2E493B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0734-14D5-46A3-BECC-9449A798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A5AE-F63F-40FC-8744-9D7B9220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7547-DB86-4E40-98C1-78032AB7A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E2716-56E8-4FDB-9C57-C2658DBE8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2552-82B1-4C02-9BCA-C53E70D7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1B55-88A8-423D-822E-E6DBDAC06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FB18-4A8A-44CA-BCF4-7C12B452A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CD3D-2F2B-4AB3-877F-ECF5644ED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F0EE-4016-4429-9F14-D6E19453B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6E3F-ACFD-4208-B56B-F93BFCF59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334-B664-4060-BC43-F55A05667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41BAA1A-0AF6-41AF-A3E5-F60E5DF59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vouimirukami.ru/wp-content/uploads/2015/04/fontan-na-dache-svoimi-rukami1.jpg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playcast.ru/uploads/2015/08/02/14546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260350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 «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Мартыновская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основная школа»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WordArt 6" descr="60%"/>
          <p:cNvSpPr>
            <a:spLocks noChangeArrowheads="1" noChangeShapeType="1" noTextEdit="1"/>
          </p:cNvSpPr>
          <p:nvPr/>
        </p:nvSpPr>
        <p:spPr bwMode="auto">
          <a:xfrm>
            <a:off x="723900" y="1268760"/>
            <a:ext cx="8420100" cy="34572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"Водная феерия: фонтаны"</a:t>
            </a:r>
          </a:p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pct60">
                <a:fgClr>
                  <a:srgbClr val="9400ED"/>
                </a:fgClr>
                <a:bgClr>
                  <a:srgbClr val="0000FF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pct60">
                <a:fgClr>
                  <a:srgbClr val="9400ED"/>
                </a:fgClr>
                <a:bgClr>
                  <a:srgbClr val="0000FF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pct60">
                  <a:fgClr>
                    <a:srgbClr val="9400ED"/>
                  </a:fgClr>
                  <a:bgClr>
                    <a:srgbClr val="0000FF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                                              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27538" y="3933825"/>
            <a:ext cx="45370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endParaRPr lang="ru-RU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b="1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b="1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Борщ Жанна,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ученица 9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класса </a:t>
            </a:r>
          </a:p>
          <a:p>
            <a:pPr algn="r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Борщ Лена Васильевна,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учитель физики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История создания фонтанов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381635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</a:rPr>
              <a:t>Фонтан (от ит. </a:t>
            </a:r>
            <a:r>
              <a:rPr lang="en-US" sz="2000" smtClean="0">
                <a:latin typeface="Times New Roman" pitchFamily="18" charset="0"/>
              </a:rPr>
              <a:t>fontana</a:t>
            </a:r>
            <a:r>
              <a:rPr lang="ru-RU" sz="2000" smtClean="0">
                <a:latin typeface="Times New Roman" pitchFamily="18" charset="0"/>
              </a:rPr>
              <a:t> – от лат. </a:t>
            </a:r>
            <a:r>
              <a:rPr lang="en-US" sz="2000" smtClean="0">
                <a:latin typeface="Times New Roman" pitchFamily="18" charset="0"/>
              </a:rPr>
              <a:t>fontis</a:t>
            </a:r>
            <a:r>
              <a:rPr lang="ru-RU" sz="2000" smtClean="0">
                <a:latin typeface="Times New Roman" pitchFamily="18" charset="0"/>
              </a:rPr>
              <a:t> – источник) – струя жидкости или газа,  выбрасываемая под давлением (словарь иностранных слов. – М.: Русский язык, 1990).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Впервые, фонтаны появились в Древней Греции.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Семь столетий люди строили фонтаны по принципу сообщающихся сосудов. С начала 17 века фонтаны стали приводить в действие с помощью механических насосов, которые постепенно заменили паровые установки,  а затем и электрические насосы.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12289" name="Picture 1" descr="C:\Users\User\Desktop\34685257_Fontan_Trev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533879" cy="323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561975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FF33CC"/>
                </a:solidFill>
                <a:latin typeface="Times New Roman" pitchFamily="18" charset="0"/>
              </a:rPr>
              <a:t>Фонтан Герона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Фонтаны обязаны своим существованием знаменитому греческому механику Герону Александрийскому, жившему в </a:t>
            </a:r>
            <a:r>
              <a:rPr lang="en-US" sz="2000" smtClean="0">
                <a:latin typeface="Times New Roman" pitchFamily="18" charset="0"/>
              </a:rPr>
              <a:t>I </a:t>
            </a:r>
            <a:r>
              <a:rPr lang="ru-RU" sz="2000" smtClean="0">
                <a:latin typeface="Times New Roman" pitchFamily="18" charset="0"/>
              </a:rPr>
              <a:t>–</a:t>
            </a:r>
            <a:r>
              <a:rPr lang="en-US" sz="2000" smtClean="0">
                <a:latin typeface="Times New Roman" pitchFamily="18" charset="0"/>
              </a:rPr>
              <a:t>II</a:t>
            </a:r>
            <a:r>
              <a:rPr lang="ru-RU" sz="2000" smtClean="0">
                <a:latin typeface="Times New Roman" pitchFamily="18" charset="0"/>
              </a:rPr>
              <a:t> в. н. э.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Именно Герон прямо указал на то, что расход, или норма, распределяемой воды зависит от ее уровня в водохранилище, от поперечного сечения канала и скорости воды в нем.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</a:t>
            </a:r>
            <a:r>
              <a:rPr lang="ru-RU" sz="2000" smtClean="0">
                <a:latin typeface="Times New Roman" pitchFamily="18" charset="0"/>
              </a:rPr>
              <a:t>Придуманный Героном прибор, служит одним из образцов знаний в древности (за 200 лет до Р. X.) в области гидростатики и аэростатики.</a:t>
            </a:r>
          </a:p>
        </p:txBody>
      </p:sp>
      <p:pic>
        <p:nvPicPr>
          <p:cNvPr id="10244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5003800" y="404813"/>
            <a:ext cx="3671888" cy="5688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Фонтанчик-герончик</a:t>
            </a:r>
            <a:endParaRPr lang="ru-RU" dirty="0"/>
          </a:p>
        </p:txBody>
      </p:sp>
      <p:pic>
        <p:nvPicPr>
          <p:cNvPr id="1026" name="Picture 2" descr="C:\Users\ww\Desktop\фото жанна\IMG-20190204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800200" cy="2873137"/>
          </a:xfrm>
          <a:prstGeom prst="rect">
            <a:avLst/>
          </a:prstGeom>
          <a:noFill/>
        </p:spPr>
      </p:pic>
      <p:pic>
        <p:nvPicPr>
          <p:cNvPr id="1027" name="Picture 3" descr="C:\Users\ww\Desktop\фото жанна\IMG-20190204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2160240" cy="2880320"/>
          </a:xfrm>
          <a:prstGeom prst="rect">
            <a:avLst/>
          </a:prstGeom>
          <a:noFill/>
        </p:spPr>
      </p:pic>
      <p:pic>
        <p:nvPicPr>
          <p:cNvPr id="1028" name="Picture 4" descr="C:\Users\ww\Desktop\фото жанна\IMG-20190204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106234" cy="2808312"/>
          </a:xfrm>
          <a:prstGeom prst="rect">
            <a:avLst/>
          </a:prstGeom>
          <a:noFill/>
        </p:spPr>
      </p:pic>
      <p:pic>
        <p:nvPicPr>
          <p:cNvPr id="1029" name="Picture 5" descr="C:\Users\ww\Desktop\фото жанна\IMG-20190204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77680"/>
            <a:ext cx="2160240" cy="288032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207362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marL="838200" indent="-838200" eaLnBrk="1" hangingPunct="1"/>
            <a:r>
              <a:rPr lang="ru-RU" sz="4000" b="1" smtClean="0">
                <a:solidFill>
                  <a:srgbClr val="CC00FF"/>
                </a:solidFill>
              </a:rPr>
              <a:t>Техническое устройство фонтанов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341438"/>
            <a:ext cx="4679950" cy="52562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Фонтаны бывают водометные, каскадные, механические, фонтаны- шутихи , разной высоты, формы и у каждого есть свое название.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        Раньше все фонтаны были прямоточными, то есть работали напрямую от водопровода, сейчас применяется «оборотное» водоснабжение, с использованием мощных насосов.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Струятся фонтаны тоже по-разному: динамическими струями (могут менять высоту) и статическими струями (струя на одном уровне). </a:t>
            </a:r>
          </a:p>
        </p:txBody>
      </p:sp>
      <p:pic>
        <p:nvPicPr>
          <p:cNvPr id="7170" name="Picture 2" descr="ÐÐ°ÑÑÐ¸Ð½ÐºÐ¸ Ð¿Ð¾ Ð·Ð°Ð¿ÑÐ¾ÑÑ Ð½Ð¾Ð²ÑÐµ ÑÐ¾Ð½ÑÐ°Ð½Ñ Ð°ÑÑÐ°Ð½Ñ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668" y="1357299"/>
            <a:ext cx="4619365" cy="2428892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½Ð¾Ð²ÑÐµ ÑÐ¾Ð½ÑÐ°Ð½Ñ Ð°ÑÑÐ°Ð½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73909"/>
            <a:ext cx="4500594" cy="298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C0066"/>
                </a:solidFill>
                <a:latin typeface="Times New Roman" pitchFamily="18" charset="0"/>
              </a:rPr>
              <a:t>Комнатный фонтанчик 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85184"/>
            <a:ext cx="8229600" cy="151246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отопительный сезон воздух в комнате сухой. Он не лучшим образом влияет на наш организм. Вот и </a:t>
            </a:r>
            <a:r>
              <a:rPr lang="ru-RU" sz="2400" dirty="0" err="1" smtClean="0"/>
              <a:t>соорудился</a:t>
            </a:r>
            <a:r>
              <a:rPr lang="ru-RU" sz="2400" dirty="0" smtClean="0"/>
              <a:t> у нас по такому случаю домашний фонтанчик.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1026" name="Picture 2" descr="C:\Users\ww\Desktop\IMG-20190205-WA0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559844" cy="3413125"/>
          </a:xfrm>
          <a:prstGeom prst="rect">
            <a:avLst/>
          </a:prstGeom>
          <a:noFill/>
        </p:spPr>
      </p:pic>
      <p:pic>
        <p:nvPicPr>
          <p:cNvPr id="1027" name="Picture 3" descr="C:\Users\ww\Desktop\IMG-20190205-WA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2538282" cy="338437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225183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ww\Desktop\IMG-20190205-WA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3600" b="1" cap="all" dirty="0" smtClean="0">
                <a:solidFill>
                  <a:srgbClr val="7030A0"/>
                </a:solidFill>
              </a:rPr>
              <a:t>Фонтан на Пришкольном участке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ww\Desktop\1384241569_fontan-kop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5798"/>
            <a:ext cx="7128792" cy="517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3600" b="1" cap="all" dirty="0" smtClean="0">
                <a:solidFill>
                  <a:srgbClr val="7030A0"/>
                </a:solidFill>
              </a:rPr>
              <a:t>Фонтан на Пришкольном участке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ru-RU" dirty="0" smtClean="0"/>
              <a:t>Этапы создания фонтана</a:t>
            </a:r>
          </a:p>
          <a:p>
            <a:endParaRPr lang="ru-RU" dirty="0"/>
          </a:p>
        </p:txBody>
      </p:sp>
      <p:pic>
        <p:nvPicPr>
          <p:cNvPr id="3074" name="Picture 2" descr="Фонтан-на-даче-своими-руками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768752" cy="506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5613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 а к л ю ч е н и е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316413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  </a:t>
            </a:r>
            <a:r>
              <a:rPr lang="ru-RU" sz="1800" dirty="0" smtClean="0">
                <a:latin typeface="Times New Roman" pitchFamily="18" charset="0"/>
              </a:rPr>
              <a:t>В ходе работы я ответила на вопрос: что является движущей силой работы фонтанов и, используя полученные знания, смогла создать различные действующие модели фонтанов, создала презентацию «Водная феерия: фонтаны», брошюру «9 самых живописных фонтанов столицы </a:t>
            </a:r>
            <a:r>
              <a:rPr lang="ru-RU" sz="1800" dirty="0" err="1" smtClean="0">
                <a:latin typeface="Times New Roman" pitchFamily="18" charset="0"/>
              </a:rPr>
              <a:t>Нұр-Султан</a:t>
            </a:r>
            <a:r>
              <a:rPr lang="ru-RU" sz="1800" dirty="0" smtClean="0">
                <a:latin typeface="Times New Roman" pitchFamily="18" charset="0"/>
              </a:rPr>
              <a:t>».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  Выполнение работы включило в себя следующие элементы: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Изучение специальной литературы по теме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Уточнение задач опыта.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Подготовка необходимого оборудования и материалов.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Подготовка объекта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Анализ полученных результатов.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Выяснение значения полученных результатов для практики.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Выяснение возможных путей применения полученных результатов на практике.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8229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1" name="Picture 7" descr="C:\Users\ww\Desktop\54afaf82426afb90738b458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5" y="1412776"/>
            <a:ext cx="4469705" cy="446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Я решила провести исследование по теме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3600" b="1" i="1" smtClean="0">
                <a:solidFill>
                  <a:srgbClr val="6600FF"/>
                </a:solidFill>
                <a:latin typeface="Times New Roman" pitchFamily="18" charset="0"/>
              </a:rPr>
              <a:t>«Водяная феерия: фонтаны»</a:t>
            </a:r>
            <a:r>
              <a:rPr lang="ru-RU" sz="4000" smtClean="0"/>
              <a:t>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10051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latin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</a:rPr>
              <a:t> исследования: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 1. Расширить область личных знаний по теме «Сообщающие сосуды»( в том  числе  исторического и политехнического характера;)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 2. Использовать полученные знания для выполнения творческого задания: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</a:rPr>
              <a:t>изготовление комнатного фонтана;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</a:rPr>
              <a:t>Создание модели фонтана на пришкольном участке;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</a:rPr>
              <a:t>брошюра «9 самых живописных фонтанов столицы </a:t>
            </a:r>
            <a:r>
              <a:rPr lang="kk-KZ" sz="2200" dirty="0" smtClean="0">
                <a:latin typeface="Times New Roman" pitchFamily="18" charset="0"/>
              </a:rPr>
              <a:t>Нұр-Сұлтан</a:t>
            </a:r>
            <a:r>
              <a:rPr lang="ru-RU" sz="2200" dirty="0" smtClean="0">
                <a:latin typeface="Times New Roman" pitchFamily="18" charset="0"/>
              </a:rPr>
              <a:t>».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316413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Для достижения поставленной цели мне необходимо решить следующие </a:t>
            </a:r>
            <a:r>
              <a:rPr lang="ru-RU" sz="2200" b="1" dirty="0" smtClean="0">
                <a:latin typeface="Times New Roman" pitchFamily="18" charset="0"/>
              </a:rPr>
              <a:t>задачи</a:t>
            </a:r>
            <a:r>
              <a:rPr lang="ru-RU" sz="2200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1.  Изучить историю создания фонтанов;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2.  Разобраться в устройстве и принципе  действия фонтанов;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 3.  Познакомиться с давлением как движущей силой работы                       фонтанов;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 4.  Сделать простейший  комнатный фонтан;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5. Создать модель фонтана на пришкольном участке;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</a:rPr>
              <a:t>5. Создать брошюру «9 самых живописных фонтанов столицы </a:t>
            </a:r>
            <a:r>
              <a:rPr lang="ru-RU" sz="2200" dirty="0" err="1" smtClean="0">
                <a:latin typeface="Times New Roman" pitchFamily="18" charset="0"/>
              </a:rPr>
              <a:t>Нұр-С</a:t>
            </a:r>
            <a:r>
              <a:rPr lang="kk-KZ" sz="2200" dirty="0" smtClean="0">
                <a:latin typeface="Times New Roman" pitchFamily="18" charset="0"/>
              </a:rPr>
              <a:t>ұ</a:t>
            </a:r>
            <a:r>
              <a:rPr lang="ru-RU" sz="2200" dirty="0" err="1" smtClean="0">
                <a:latin typeface="Times New Roman" pitchFamily="18" charset="0"/>
              </a:rPr>
              <a:t>лтан</a:t>
            </a:r>
            <a:r>
              <a:rPr lang="ru-RU" sz="2200" dirty="0" smtClean="0">
                <a:latin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ww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4"/>
            <a:ext cx="9144000" cy="684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404813"/>
            <a:ext cx="363537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dirty="0" smtClean="0"/>
          </a:p>
          <a:p>
            <a:pPr algn="ctr" eaLnBrk="1" hangingPunct="1">
              <a:buFontTx/>
              <a:buNone/>
            </a:pPr>
            <a:endParaRPr lang="ru-RU" sz="2000" dirty="0" smtClean="0"/>
          </a:p>
          <a:p>
            <a:pPr algn="ctr" eaLnBrk="1" hangingPunct="1">
              <a:buFontTx/>
              <a:buNone/>
            </a:pPr>
            <a:r>
              <a:rPr lang="ru-RU" sz="2000" dirty="0" smtClean="0"/>
              <a:t>Фонтаны привносят ощущение праздника, радости и свежести.  Люди договариваются о встречах рядом с ними, делают красивые фотографии или проводят время в одиночестве.</a:t>
            </a:r>
            <a:br>
              <a:rPr lang="ru-RU" sz="2000" dirty="0" smtClean="0"/>
            </a:br>
            <a:r>
              <a:rPr lang="ru-RU" sz="2000" dirty="0" smtClean="0"/>
              <a:t>Ну а некоторые из них стали визитными карточками города.</a:t>
            </a:r>
          </a:p>
          <a:p>
            <a:pPr algn="ctr" eaLnBrk="1" hangingPunct="1">
              <a:buFontTx/>
              <a:buNone/>
            </a:pPr>
            <a:r>
              <a:rPr lang="ru-RU" sz="2000" dirty="0" smtClean="0"/>
              <a:t>В Н</a:t>
            </a:r>
            <a:r>
              <a:rPr lang="kk-KZ" sz="2000" dirty="0" smtClean="0"/>
              <a:t>ұ</a:t>
            </a:r>
            <a:r>
              <a:rPr lang="ru-RU" sz="2000" dirty="0" err="1" smtClean="0"/>
              <a:t>р-Сұлтан </a:t>
            </a:r>
            <a:r>
              <a:rPr lang="ru-RU" sz="2000" dirty="0" smtClean="0"/>
              <a:t>более 122 фонтанов. Его можно назвать городом –фонтанов!</a:t>
            </a:r>
          </a:p>
        </p:txBody>
      </p:sp>
      <p:pic>
        <p:nvPicPr>
          <p:cNvPr id="4099" name="Picture 11" descr="C:\Users\ww\Desktop\johnny-fontain-745x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5364163" cy="5078412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16563"/>
            <a:ext cx="615617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/>
              </a:rPr>
              <a:t>Фонтан «Цирк».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Состоит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из скульптур, посвященных всем основным цирковым направлениям: акробаты, клоуны, дрессированные животные.</a:t>
            </a:r>
            <a:br>
              <a:rPr lang="ru-RU" sz="1600" kern="0" dirty="0">
                <a:solidFill>
                  <a:srgbClr val="000000"/>
                </a:solidFill>
                <a:latin typeface="Arial"/>
              </a:rPr>
            </a:br>
            <a:r>
              <a:rPr lang="ru-RU" sz="1600" b="1" kern="0" dirty="0">
                <a:solidFill>
                  <a:srgbClr val="000000"/>
                </a:solidFill>
                <a:latin typeface="Arial"/>
              </a:rPr>
              <a:t>Место: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перед зданием Цирка.</a:t>
            </a:r>
            <a:endParaRPr lang="ru-RU" sz="1600" kern="0" dirty="0">
              <a:solidFill>
                <a:srgbClr val="EB0B1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dirty="0" smtClean="0"/>
              <a:t>Фонтан «</a:t>
            </a:r>
            <a:r>
              <a:rPr lang="ru-RU" sz="2400" b="1" dirty="0" err="1" smtClean="0"/>
              <a:t>Сакские</a:t>
            </a:r>
            <a:r>
              <a:rPr lang="ru-RU" sz="2400" b="1" dirty="0" smtClean="0"/>
              <a:t> воины»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«Поющие фонтаны»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/>
              <a:t>.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dirty="0" smtClean="0"/>
              <a:t>Один из главных символов столицы</a:t>
            </a:r>
          </a:p>
          <a:p>
            <a:pPr eaLnBrk="1" hangingPunct="1">
              <a:buFontTx/>
              <a:buNone/>
            </a:pPr>
            <a:r>
              <a:rPr lang="ru-RU" sz="1600" b="1" dirty="0" smtClean="0"/>
              <a:t>Место: </a:t>
            </a:r>
            <a:r>
              <a:rPr lang="ru-RU" sz="1600" dirty="0" smtClean="0"/>
              <a:t>возле монумента «</a:t>
            </a:r>
            <a:r>
              <a:rPr lang="ru-RU" sz="1600" dirty="0" err="1" smtClean="0"/>
              <a:t>Байтерек</a:t>
            </a:r>
            <a:r>
              <a:rPr lang="ru-RU" sz="1600" dirty="0" smtClean="0"/>
              <a:t>».</a:t>
            </a:r>
          </a:p>
        </p:txBody>
      </p:sp>
      <p:pic>
        <p:nvPicPr>
          <p:cNvPr id="5124" name="Picture 2" descr="C:\Users\ww\Desktop\IMG_1104-745x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325" y="1341438"/>
            <a:ext cx="4227513" cy="3455987"/>
          </a:xfrm>
          <a:noFill/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50825" y="48688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Назван в честь кочевых и полукочевых </a:t>
            </a:r>
            <a:br>
              <a:rPr lang="ru-RU"/>
            </a:br>
            <a:r>
              <a:rPr lang="ru-RU"/>
              <a:t>племён I тыс. до н. э. — первых веков н. э. в античных источниках.</a:t>
            </a:r>
            <a:br>
              <a:rPr lang="ru-RU"/>
            </a:br>
            <a:r>
              <a:rPr lang="ru-RU" b="1"/>
              <a:t>Место: </a:t>
            </a:r>
            <a:r>
              <a:rPr lang="ru-RU"/>
              <a:t>перед зданием Национального музея.</a:t>
            </a:r>
          </a:p>
        </p:txBody>
      </p:sp>
      <p:pic>
        <p:nvPicPr>
          <p:cNvPr id="5126" name="Picture 3" descr="C:\Users\ww\Desktop\I65LDzNzL3Y-745x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2708275"/>
            <a:ext cx="4425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1" smtClean="0"/>
              <a:t>Фонтан-солнце</a:t>
            </a:r>
            <a:endParaRPr lang="ru-RU" sz="32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eaLnBrk="1" hangingPunct="1"/>
            <a:r>
              <a:rPr lang="ru-RU" sz="1400" smtClean="0"/>
              <a:t>Оснащен водяными пушками различной мощности, поднимающими струи воды в воздух на высоту до 80 метров. Расписание лазерного музыкального шоу фонтана: по пт, сб и вс (до конца августа) в 21:00, 21:30, 22:00, 22:30.</a:t>
            </a:r>
            <a:br>
              <a:rPr lang="ru-RU" sz="1400" smtClean="0"/>
            </a:br>
            <a:r>
              <a:rPr lang="ru-RU" sz="1400" b="1" smtClean="0"/>
              <a:t>Место: </a:t>
            </a:r>
            <a:r>
              <a:rPr lang="ru-RU" sz="1400" smtClean="0"/>
              <a:t>набережная реки «Есиль».</a:t>
            </a:r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692150"/>
            <a:ext cx="4244975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Большой фонтан на Круглой площади</a:t>
            </a:r>
          </a:p>
          <a:p>
            <a:pPr eaLnBrk="1" hangingPunct="1">
              <a:buFontTx/>
              <a:buNone/>
            </a:pPr>
            <a:r>
              <a:rPr lang="ru-RU" sz="1400" smtClean="0"/>
              <a:t>       Особенно красив в вечернее время, когда включается светодиодная подсветка</a:t>
            </a:r>
            <a:br>
              <a:rPr lang="ru-RU" sz="1400" smtClean="0"/>
            </a:br>
            <a:r>
              <a:rPr lang="ru-RU" sz="1400" b="1" smtClean="0"/>
              <a:t>Место: </a:t>
            </a:r>
            <a:r>
              <a:rPr lang="ru-RU" sz="1400" smtClean="0"/>
              <a:t>Круглая площадь перед зданием КазМунайГаз</a:t>
            </a:r>
          </a:p>
        </p:txBody>
      </p:sp>
      <p:pic>
        <p:nvPicPr>
          <p:cNvPr id="6149" name="Picture 3" descr="C:\Users\ww\Desktop\index7-745x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4765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Users\ww\Desktop\inde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565400"/>
            <a:ext cx="44164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b="1" smtClean="0"/>
              <a:t>Фонтан «Древо жизни»</a:t>
            </a:r>
            <a:br>
              <a:rPr lang="ru-RU" sz="2400" b="1" smtClean="0"/>
            </a:br>
            <a:r>
              <a:rPr lang="ru-RU" sz="2400" b="1" smtClean="0"/>
              <a:t>                                                 Фонтан из 16 подков  </a:t>
            </a:r>
            <a:br>
              <a:rPr lang="ru-RU" sz="2400" b="1" smtClean="0"/>
            </a:br>
            <a:endParaRPr lang="ru-RU" sz="2400" smtClean="0"/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495800" cy="5073650"/>
          </a:xfrm>
        </p:spPr>
        <p:txBody>
          <a:bodyPr/>
          <a:lstStyle/>
          <a:p>
            <a:pPr eaLnBrk="1" hangingPunct="1"/>
            <a:r>
              <a:rPr lang="ru-RU" sz="1400" smtClean="0"/>
              <a:t>Состоит из 16 подков, символизируя четырех лошадей, бегущих в разные стороны света и напоминая о том, что Казахстан развивается во всех направлениях света, открыт всему миру. Подковы установлены на символическом колесе, что означает объединение всех наций в их движении вперед.</a:t>
            </a:r>
            <a:br>
              <a:rPr lang="ru-RU" sz="1400" smtClean="0"/>
            </a:br>
            <a:r>
              <a:rPr lang="ru-RU" sz="1400" b="1" smtClean="0"/>
              <a:t>Место: </a:t>
            </a:r>
            <a:r>
              <a:rPr lang="ru-RU" sz="1400" smtClean="0"/>
              <a:t>парк влюбленных, напротив ТРЦ Хан-Шатыр.</a:t>
            </a:r>
          </a:p>
        </p:txBody>
      </p:sp>
      <p:pic>
        <p:nvPicPr>
          <p:cNvPr id="7172" name="Picture 2" descr="C:\Users\ww\Desktop\index4-745x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20938"/>
            <a:ext cx="4337050" cy="3132137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04950"/>
            <a:ext cx="43561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В народе фонтан прозвали «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Чупа-чупс</a:t>
            </a:r>
            <a:r>
              <a:rPr lang="ru-RU" sz="1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».</a:t>
            </a:r>
            <a:br>
              <a:rPr lang="ru-RU" sz="1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ru-RU" sz="1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Место: </a:t>
            </a:r>
            <a:r>
              <a:rPr lang="ru-RU" sz="1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площадь «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Жас</a:t>
            </a:r>
            <a:r>
              <a:rPr lang="ru-RU" sz="1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Алан» возле Минфина</a:t>
            </a: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.</a:t>
            </a:r>
          </a:p>
        </p:txBody>
      </p:sp>
      <p:pic>
        <p:nvPicPr>
          <p:cNvPr id="7174" name="Picture 3" descr="C:\Users\ww\Desktop\IMG_1062-745x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42084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b="1" smtClean="0"/>
              <a:t>Фонтан у монумента</a:t>
            </a:r>
            <a:br>
              <a:rPr lang="ru-RU" sz="2000" b="1" smtClean="0"/>
            </a:br>
            <a:r>
              <a:rPr lang="ru-RU" sz="2000" b="1" smtClean="0"/>
              <a:t> «Дружба народов»</a:t>
            </a:r>
            <a:endParaRPr lang="ru-RU" sz="2000" smtClean="0"/>
          </a:p>
        </p:txBody>
      </p:sp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333375"/>
            <a:ext cx="4038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Новый музыкальный фонтан в парке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АрайМесто: </a:t>
            </a:r>
            <a:r>
              <a:rPr lang="ru-RU" sz="2000" smtClean="0"/>
              <a:t>ул. Сарайшык 13.</a:t>
            </a:r>
          </a:p>
        </p:txBody>
      </p:sp>
      <p:pic>
        <p:nvPicPr>
          <p:cNvPr id="8196" name="Picture 2" descr="C:\Users\ww\Desktop\index3-745x4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141663"/>
            <a:ext cx="4325937" cy="2879725"/>
          </a:xfrm>
          <a:noFill/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79388" y="112553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Скульптура из трех фигур высотой 8 метров возвышается в центре бассейна с фонтанами. Фигуры, составляющие основу монумента, держатся за своеобразные узлы дружбы.</a:t>
            </a:r>
            <a:br>
              <a:rPr lang="ru-RU"/>
            </a:br>
            <a:r>
              <a:rPr lang="ru-RU" b="1"/>
              <a:t>Место: </a:t>
            </a:r>
            <a:r>
              <a:rPr lang="ru-RU"/>
              <a:t>напротив дворца «Жастар».</a:t>
            </a:r>
          </a:p>
        </p:txBody>
      </p:sp>
      <p:pic>
        <p:nvPicPr>
          <p:cNvPr id="8198" name="Picture 3" descr="C:\Users\ww\Desktop\IMG_0986-745x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44116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66"/>
                </a:solidFill>
              </a:rPr>
              <a:t>Принцип действия сообщающихся сосудов.</a:t>
            </a:r>
            <a:r>
              <a:rPr lang="ru-RU" sz="4000" smtClean="0"/>
              <a:t> 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508500"/>
            <a:ext cx="8229600" cy="2089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EB0B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</a:rPr>
              <a:t>Давление на свободных поверхностях жидкости в сосудах одно и то же; оно равно атмосферному давлению.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</a:rPr>
              <a:t>          Таким образом, все свободные поверхности принадлежат одной и той же поверхности уровня и, следовательно, должны находиться в одной горизонтальной плоскости.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</a:rPr>
              <a:t>          Принцип действия сообщающихся сосудов лежит в основе работы фонтанов.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229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94000"/>
            <a:grayscl/>
            <a:biLevel thresh="50000"/>
          </a:blip>
          <a:srcRect/>
          <a:stretch>
            <a:fillRect/>
          </a:stretch>
        </p:blipFill>
        <p:spPr>
          <a:xfrm>
            <a:off x="250825" y="1412875"/>
            <a:ext cx="4826000" cy="2879725"/>
          </a:xfrm>
          <a:noFill/>
        </p:spPr>
      </p:pic>
      <p:pic>
        <p:nvPicPr>
          <p:cNvPr id="1229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600200"/>
            <a:ext cx="3527425" cy="2620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825</Words>
  <Application>Microsoft Office PowerPoint</Application>
  <PresentationFormat>Экран (4:3)</PresentationFormat>
  <Paragraphs>89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Я решила провести исследование по теме  «Водяная феерия: фонтаны» </vt:lpstr>
      <vt:lpstr>Слайд 3</vt:lpstr>
      <vt:lpstr>Слайд 4</vt:lpstr>
      <vt:lpstr>Фонтан «Сакские воины»                                                  «Поющие фонтаны» .</vt:lpstr>
      <vt:lpstr>Фонтан-солнце</vt:lpstr>
      <vt:lpstr>Фонтан «Древо жизни»                                                  Фонтан из 16 подков   </vt:lpstr>
      <vt:lpstr>Фонтан у монумента  «Дружба народов»</vt:lpstr>
      <vt:lpstr>Принцип действия сообщающихся сосудов. </vt:lpstr>
      <vt:lpstr>История создания фонтанов</vt:lpstr>
      <vt:lpstr>Фонтан Герона</vt:lpstr>
      <vt:lpstr>Фонтанчик-герончик</vt:lpstr>
      <vt:lpstr>Техническое устройство фонтанов</vt:lpstr>
      <vt:lpstr>Комнатный фонтанчик </vt:lpstr>
      <vt:lpstr> Фонтан на Пришкольном участке </vt:lpstr>
      <vt:lpstr> Фонтан на Пришкольном участке </vt:lpstr>
      <vt:lpstr>З а к л ю ч е н и е</vt:lpstr>
    </vt:vector>
  </TitlesOfParts>
  <Company>Ваня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User</cp:lastModifiedBy>
  <cp:revision>93</cp:revision>
  <dcterms:created xsi:type="dcterms:W3CDTF">2008-01-24T14:42:18Z</dcterms:created>
  <dcterms:modified xsi:type="dcterms:W3CDTF">2019-04-03T05:59:12Z</dcterms:modified>
</cp:coreProperties>
</file>