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notesMasterIdLst>
    <p:notesMasterId r:id="rId18"/>
  </p:notesMasterIdLst>
  <p:sldIdLst>
    <p:sldId id="296" r:id="rId2"/>
    <p:sldId id="266" r:id="rId3"/>
    <p:sldId id="267" r:id="rId4"/>
    <p:sldId id="279" r:id="rId5"/>
    <p:sldId id="298" r:id="rId6"/>
    <p:sldId id="280" r:id="rId7"/>
    <p:sldId id="303" r:id="rId8"/>
    <p:sldId id="273" r:id="rId9"/>
    <p:sldId id="284" r:id="rId10"/>
    <p:sldId id="288" r:id="rId11"/>
    <p:sldId id="301" r:id="rId12"/>
    <p:sldId id="302" r:id="rId13"/>
    <p:sldId id="311" r:id="rId14"/>
    <p:sldId id="312" r:id="rId15"/>
    <p:sldId id="317" r:id="rId16"/>
    <p:sldId id="313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32547"/>
    <a:srgbClr val="0066CC"/>
    <a:srgbClr val="0033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632" autoAdjust="0"/>
    <p:restoredTop sz="84364" autoAdjust="0"/>
  </p:normalViewPr>
  <p:slideViewPr>
    <p:cSldViewPr>
      <p:cViewPr varScale="1">
        <p:scale>
          <a:sx n="61" d="100"/>
          <a:sy n="61" d="100"/>
        </p:scale>
        <p:origin x="-16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DC96C-753E-4D97-BAD5-8931B90A7972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CC268-5C58-4C8A-A1C3-B295EED960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4877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CC268-5C58-4C8A-A1C3-B295EED960D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1498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CC268-5C58-4C8A-A1C3-B295EED960D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6271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CC268-5C58-4C8A-A1C3-B295EED960D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0080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9CFC-13F6-4D7C-97AC-B17F56B444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549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D13A-F329-41D4-8A38-56A2E33BCF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9110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D13A-F329-41D4-8A38-56A2E33BCF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412028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D13A-F329-41D4-8A38-56A2E33BCF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9698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D13A-F329-41D4-8A38-56A2E33BCF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108973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D13A-F329-41D4-8A38-56A2E33BCF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8845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2D16-F703-4FFD-A555-37995E820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0659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D4E7B-5C31-4174-9FED-468210C8B1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4262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7CCDA-83DB-4BE4-AFDC-D719E19402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6633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84A1-6EE5-4F58-9FF7-F005D31D6C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22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1DA44-28A1-4829-96E5-85E1FD0A72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6737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4AB8-863D-4AD9-A4D0-F8A85B3122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5552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8F34-603E-46B8-ACEB-2D14E5667D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424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2CAD-8489-4D19-A38F-A0AA1D84E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0404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9ED67-291E-4447-ACA4-83932A01A5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183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66B3-B806-4E46-A0E0-77D1ECCB95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399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DA8D13A-F329-41D4-8A38-56A2E33BCF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816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VID-20171022-WA0005.mp4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2%20&#1080;&#1085;&#1076;&#1080;&#1074;&#1080;&#1076;&#1091;&#1072;&#1083;&#1100;&#1085;&#1072;&#1103;.mp4" TargetMode="Externa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794018"/>
            <a:ext cx="662473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B050"/>
                </a:solidFill>
              </a:rPr>
              <a:t>ПОРТФОЛИО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ru-RU" sz="3200" dirty="0" smtClean="0"/>
              <a:t>    </a:t>
            </a:r>
            <a:r>
              <a:rPr lang="ru-RU" sz="3200" b="1" dirty="0" smtClean="0"/>
              <a:t>учителя </a:t>
            </a:r>
            <a:r>
              <a:rPr lang="ru-RU" sz="3200" b="1" dirty="0"/>
              <a:t>начальных </a:t>
            </a:r>
            <a:r>
              <a:rPr lang="ru-RU" sz="3200" b="1" dirty="0" smtClean="0"/>
              <a:t>классов</a:t>
            </a:r>
          </a:p>
          <a:p>
            <a:pPr algn="ctr"/>
            <a:r>
              <a:rPr lang="ru-RU" sz="3200" b="1" dirty="0" smtClean="0"/>
              <a:t>   ГУ «</a:t>
            </a:r>
            <a:r>
              <a:rPr lang="ru-RU" sz="3200" b="1" dirty="0" err="1" smtClean="0"/>
              <a:t>Мартыновская</a:t>
            </a:r>
            <a:r>
              <a:rPr lang="ru-RU" sz="3200" b="1" dirty="0" smtClean="0"/>
              <a:t> ОШ»</a:t>
            </a:r>
          </a:p>
          <a:p>
            <a:pPr algn="ctr"/>
            <a:r>
              <a:rPr lang="ru-RU" sz="3200" b="1" dirty="0" smtClean="0"/>
              <a:t>   Смаиловой Сауле Айтановны</a:t>
            </a:r>
            <a:endParaRPr lang="ru-RU" sz="3200" dirty="0"/>
          </a:p>
          <a:p>
            <a:pPr algn="ctr"/>
            <a:r>
              <a:rPr lang="ru-RU" sz="3200" dirty="0" smtClean="0"/>
              <a:t> </a:t>
            </a:r>
          </a:p>
          <a:p>
            <a:endParaRPr lang="ru-RU" sz="3200" dirty="0"/>
          </a:p>
          <a:p>
            <a:r>
              <a:rPr lang="ru-RU" sz="3200" dirty="0" smtClean="0"/>
              <a:t>                    </a:t>
            </a:r>
            <a:r>
              <a:rPr lang="ru-RU" sz="1600" dirty="0" smtClean="0"/>
              <a:t>2017 -2018 учебный год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78027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z="2400" b="1" cap="all" dirty="0">
                <a:solidFill>
                  <a:srgbClr val="00B050"/>
                </a:solidFill>
              </a:rPr>
              <a:t>Итогом результативности качества обучения учащихся по русскому языку являются :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b="1" i="1" dirty="0" smtClean="0"/>
              <a:t>Районная олимпиад  2017 </a:t>
            </a:r>
            <a:r>
              <a:rPr lang="ru-RU" sz="1600" b="1" i="1" dirty="0"/>
              <a:t>г.</a:t>
            </a:r>
          </a:p>
          <a:p>
            <a:pPr marL="0" indent="0">
              <a:buNone/>
            </a:pPr>
            <a:r>
              <a:rPr lang="ru-RU" sz="1600" b="1" dirty="0" smtClean="0"/>
              <a:t>3место – </a:t>
            </a:r>
            <a:r>
              <a:rPr lang="ru-RU" sz="1600" b="1" dirty="0" err="1" smtClean="0"/>
              <a:t>Роммель</a:t>
            </a:r>
            <a:r>
              <a:rPr lang="ru-RU" sz="1600" b="1" dirty="0" smtClean="0"/>
              <a:t> Андрей(3а</a:t>
            </a:r>
            <a:r>
              <a:rPr lang="ru-RU" sz="1600" b="1" dirty="0"/>
              <a:t>) </a:t>
            </a:r>
            <a:endParaRPr lang="ru-RU" sz="1600" b="1" dirty="0" smtClean="0"/>
          </a:p>
          <a:p>
            <a:pPr marL="0" indent="0">
              <a:buNone/>
            </a:pPr>
            <a:r>
              <a:rPr lang="ru-RU" sz="1600" b="1" i="1" dirty="0" smtClean="0"/>
              <a:t>Международные конкурсы</a:t>
            </a:r>
            <a:r>
              <a:rPr lang="ru-RU" sz="1600" b="1" dirty="0" smtClean="0"/>
              <a:t>:</a:t>
            </a:r>
            <a:endParaRPr lang="ru-RU" sz="1600" dirty="0"/>
          </a:p>
          <a:p>
            <a:pPr marL="0" indent="0">
              <a:buNone/>
            </a:pPr>
            <a:r>
              <a:rPr lang="ru-RU" sz="1600" b="1" dirty="0" smtClean="0"/>
              <a:t>2014 </a:t>
            </a:r>
            <a:r>
              <a:rPr lang="ru-RU" sz="1600" b="1" dirty="0"/>
              <a:t>г.</a:t>
            </a:r>
            <a:r>
              <a:rPr lang="ru-RU" sz="1600" b="1" i="1" dirty="0"/>
              <a:t> </a:t>
            </a:r>
            <a:r>
              <a:rPr lang="ru-RU" sz="1600" b="1" dirty="0"/>
              <a:t> Международная  игра – конкурс по языкознанию «Русский МЕДВЕЖОНОК - </a:t>
            </a:r>
            <a:r>
              <a:rPr lang="ru-RU" sz="1600" b="1" dirty="0" smtClean="0"/>
              <a:t>2014»   </a:t>
            </a:r>
            <a:r>
              <a:rPr lang="ru-RU" sz="1600" b="1" i="1" dirty="0"/>
              <a:t>- </a:t>
            </a:r>
            <a:r>
              <a:rPr lang="ru-RU" sz="1600" b="1" dirty="0"/>
              <a:t> </a:t>
            </a:r>
            <a:r>
              <a:rPr lang="ru-RU" sz="1600" b="1" dirty="0" smtClean="0"/>
              <a:t>3 </a:t>
            </a:r>
            <a:r>
              <a:rPr lang="ru-RU" sz="1600" b="1" dirty="0"/>
              <a:t>детей 2</a:t>
            </a:r>
            <a:r>
              <a:rPr lang="ru-RU" sz="1600" b="1" dirty="0" smtClean="0"/>
              <a:t> </a:t>
            </a:r>
            <a:r>
              <a:rPr lang="ru-RU" sz="1600" b="1" dirty="0"/>
              <a:t>класса  </a:t>
            </a:r>
          </a:p>
          <a:p>
            <a:pPr marL="0" indent="0">
              <a:buNone/>
            </a:pPr>
            <a:r>
              <a:rPr lang="ru-RU" sz="1600" b="1" dirty="0" smtClean="0"/>
              <a:t>Диплом Первой степени –</a:t>
            </a:r>
            <a:r>
              <a:rPr lang="ru-RU" sz="1600" b="1" dirty="0" err="1" smtClean="0"/>
              <a:t>Аубакирова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Мадина</a:t>
            </a:r>
            <a:r>
              <a:rPr lang="ru-RU" sz="1600" b="1" dirty="0" smtClean="0"/>
              <a:t>,</a:t>
            </a:r>
            <a:endParaRPr lang="ru-RU" sz="1600" b="1" dirty="0"/>
          </a:p>
          <a:p>
            <a:pPr marL="0" indent="0">
              <a:buNone/>
            </a:pPr>
            <a:r>
              <a:rPr lang="ru-RU" sz="1600" b="1" dirty="0" smtClean="0"/>
              <a:t>Диплом Второй степени </a:t>
            </a:r>
            <a:r>
              <a:rPr lang="ru-RU" sz="1600" b="1" dirty="0"/>
              <a:t>-  </a:t>
            </a:r>
            <a:r>
              <a:rPr lang="ru-RU" sz="1600" b="1" dirty="0" err="1" smtClean="0"/>
              <a:t>Нургали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Ескандер</a:t>
            </a:r>
            <a:r>
              <a:rPr lang="ru-RU" sz="1600" b="1" dirty="0" smtClean="0"/>
              <a:t>,</a:t>
            </a:r>
            <a:endParaRPr lang="ru-RU" sz="1600" b="1" dirty="0"/>
          </a:p>
          <a:p>
            <a:pPr marL="0" indent="0">
              <a:buNone/>
            </a:pPr>
            <a:r>
              <a:rPr lang="ru-RU" sz="1600" b="1" dirty="0" smtClean="0"/>
              <a:t>                                           Кривобокова Руслана</a:t>
            </a:r>
          </a:p>
          <a:p>
            <a:pPr marL="0" indent="0">
              <a:buNone/>
            </a:pPr>
            <a:r>
              <a:rPr lang="ru-RU" sz="1600" b="1" dirty="0" smtClean="0"/>
              <a:t>2016г</a:t>
            </a:r>
            <a:r>
              <a:rPr lang="ru-RU" sz="1600" b="1" dirty="0"/>
              <a:t>. Международная игра – конкурс по языкознанию «Русский МЕДВЕЖОНОК - </a:t>
            </a:r>
            <a:r>
              <a:rPr lang="ru-RU" sz="1600" b="1" dirty="0" smtClean="0"/>
              <a:t>2016»   </a:t>
            </a:r>
            <a:r>
              <a:rPr lang="ru-RU" sz="1600" b="1" dirty="0"/>
              <a:t>- 5</a:t>
            </a:r>
            <a:r>
              <a:rPr lang="ru-RU" sz="1600" b="1" dirty="0" smtClean="0"/>
              <a:t> </a:t>
            </a:r>
            <a:r>
              <a:rPr lang="ru-RU" sz="1600" b="1" dirty="0"/>
              <a:t>детей </a:t>
            </a:r>
            <a:r>
              <a:rPr lang="ru-RU" sz="1600" b="1" dirty="0" smtClean="0"/>
              <a:t>3а  </a:t>
            </a:r>
            <a:r>
              <a:rPr lang="ru-RU" sz="1600" b="1" dirty="0"/>
              <a:t>класса  </a:t>
            </a:r>
          </a:p>
          <a:p>
            <a:pPr marL="0" indent="0">
              <a:buNone/>
            </a:pPr>
            <a:r>
              <a:rPr lang="ru-RU" sz="1600" b="1" dirty="0" smtClean="0"/>
              <a:t>2 место – </a:t>
            </a:r>
            <a:r>
              <a:rPr lang="ru-RU" sz="1600" b="1" dirty="0" err="1" smtClean="0"/>
              <a:t>Аубакиров</a:t>
            </a:r>
            <a:r>
              <a:rPr lang="ru-RU" sz="1600" b="1" dirty="0" smtClean="0"/>
              <a:t> Тамерлан, Павлова Ольга, </a:t>
            </a:r>
            <a:r>
              <a:rPr lang="ru-RU" sz="1600" b="1" dirty="0" err="1" smtClean="0"/>
              <a:t>Роммель</a:t>
            </a:r>
            <a:r>
              <a:rPr lang="ru-RU" sz="1600" b="1" dirty="0" smtClean="0"/>
              <a:t> Андрей, </a:t>
            </a:r>
            <a:r>
              <a:rPr lang="ru-RU" sz="1600" b="1" dirty="0" err="1" smtClean="0"/>
              <a:t>Ажигов</a:t>
            </a:r>
            <a:r>
              <a:rPr lang="ru-RU" sz="1600" b="1" dirty="0"/>
              <a:t> </a:t>
            </a:r>
            <a:r>
              <a:rPr lang="ru-RU" sz="1600" b="1" dirty="0" err="1" smtClean="0"/>
              <a:t>Алихан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Орынбек</a:t>
            </a:r>
            <a:r>
              <a:rPr lang="ru-RU" sz="1600" b="1" dirty="0"/>
              <a:t> 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Салимжан</a:t>
            </a:r>
            <a:r>
              <a:rPr lang="ru-RU" sz="1600" b="1" dirty="0" smtClean="0"/>
              <a:t>.</a:t>
            </a:r>
            <a:endParaRPr lang="ru-RU" sz="1600" b="1" dirty="0"/>
          </a:p>
          <a:p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1322766"/>
            <a:ext cx="2520280" cy="354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823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cap="all" dirty="0" smtClean="0">
                <a:solidFill>
                  <a:srgbClr val="FF0000"/>
                </a:solidFill>
              </a:rPr>
              <a:t/>
            </a:r>
            <a:br>
              <a:rPr lang="ru-RU" sz="2800" b="1" cap="all" dirty="0" smtClean="0">
                <a:solidFill>
                  <a:srgbClr val="FF0000"/>
                </a:solidFill>
              </a:rPr>
            </a:br>
            <a:r>
              <a:rPr lang="x-none" sz="2800" b="1" cap="all" dirty="0" smtClean="0">
                <a:solidFill>
                  <a:srgbClr val="00B050"/>
                </a:solidFill>
              </a:rPr>
              <a:t>Итогом </a:t>
            </a:r>
            <a:r>
              <a:rPr lang="x-none" sz="2800" b="1" cap="all" dirty="0">
                <a:solidFill>
                  <a:srgbClr val="00B050"/>
                </a:solidFill>
              </a:rPr>
              <a:t>результативности качества обучения учащихся по </a:t>
            </a:r>
            <a:r>
              <a:rPr lang="ru-RU" sz="2800" b="1" cap="all" dirty="0" smtClean="0">
                <a:solidFill>
                  <a:srgbClr val="00B050"/>
                </a:solidFill>
              </a:rPr>
              <a:t>математике</a:t>
            </a:r>
            <a:r>
              <a:rPr lang="x-none" sz="2800" b="1" cap="all" dirty="0" smtClean="0">
                <a:solidFill>
                  <a:srgbClr val="00B050"/>
                </a:solidFill>
              </a:rPr>
              <a:t>: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09599" y="2160591"/>
            <a:ext cx="6347714" cy="836362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2015 </a:t>
            </a:r>
            <a:r>
              <a:rPr lang="ru-RU" b="1" dirty="0" smtClean="0"/>
              <a:t>– 2016 учебном году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 </a:t>
            </a:r>
            <a:r>
              <a:rPr lang="ru-RU" dirty="0" err="1" smtClean="0"/>
              <a:t>Аубакиров</a:t>
            </a:r>
            <a:r>
              <a:rPr lang="ru-RU" dirty="0" smtClean="0"/>
              <a:t> Тамерлан занял </a:t>
            </a:r>
            <a:r>
              <a:rPr lang="ru-RU" dirty="0"/>
              <a:t>3 место в районной олимпиаде среди учащихся начальных классов.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50" t="6251" r="16401" b="6251"/>
          <a:stretch/>
        </p:blipFill>
        <p:spPr>
          <a:xfrm rot="5400000">
            <a:off x="1953069" y="1672875"/>
            <a:ext cx="3398245" cy="608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86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K:\копии грамот\Изображение 0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00" t="35692" r="-500"/>
          <a:stretch/>
        </p:blipFill>
        <p:spPr bwMode="auto">
          <a:xfrm>
            <a:off x="9143999" y="2477728"/>
            <a:ext cx="45719" cy="427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en-US" b="1" i="1" dirty="0" smtClean="0">
                <a:solidFill>
                  <a:schemeClr val="accent2"/>
                </a:solidFill>
              </a:rPr>
              <a:t>УЧАСТИЕ В СОЦИАЛЬНО-ЗНАЧИМЫХ ПРОЕКТАХ</a:t>
            </a:r>
            <a:endParaRPr lang="ru-RU" dirty="0"/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609599" y="1340769"/>
            <a:ext cx="6347714" cy="11369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None/>
            </a:pPr>
            <a:r>
              <a:rPr lang="ru-RU" b="1" dirty="0" smtClean="0"/>
              <a:t>2016-2017  учебном году </a:t>
            </a:r>
            <a:r>
              <a:rPr lang="ru-RU" dirty="0" smtClean="0"/>
              <a:t> – </a:t>
            </a:r>
            <a:r>
              <a:rPr lang="ru-RU" dirty="0" err="1" smtClean="0"/>
              <a:t>Аубакиров</a:t>
            </a:r>
            <a:r>
              <a:rPr lang="ru-RU" dirty="0" smtClean="0"/>
              <a:t> Тамерлан занял 1 место в районном проекте «Да здравствует мыло душистое!» среди учащихся начальных классов.</a:t>
            </a:r>
          </a:p>
          <a:p>
            <a:pPr fontAlgn="auto"/>
            <a:endParaRPr lang="ru-RU" dirty="0"/>
          </a:p>
        </p:txBody>
      </p:sp>
      <p:pic>
        <p:nvPicPr>
          <p:cNvPr id="13314" name="Рисунок 6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84" y="4198501"/>
            <a:ext cx="244359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Рисунок 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9385" y="2204864"/>
            <a:ext cx="2406997" cy="265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8004" t="5903" r="6254" b="20603"/>
          <a:stretch/>
        </p:blipFill>
        <p:spPr>
          <a:xfrm>
            <a:off x="4973238" y="1935323"/>
            <a:ext cx="2901922" cy="47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086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98345"/>
            <a:ext cx="6347714" cy="1320800"/>
          </a:xfrm>
        </p:spPr>
        <p:txBody>
          <a:bodyPr>
            <a:normAutofit fontScale="90000"/>
          </a:bodyPr>
          <a:lstStyle/>
          <a:p>
            <a:pPr lvl="1"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>
                <a:solidFill>
                  <a:srgbClr val="00B050"/>
                </a:solidFill>
              </a:rPr>
              <a:t>КОНЦЕПЦИЯ </a:t>
            </a:r>
            <a:r>
              <a:rPr lang="ru-RU" sz="2800" b="1" dirty="0">
                <a:solidFill>
                  <a:srgbClr val="00B050"/>
                </a:solidFill>
              </a:rPr>
              <a:t>ВОСПИТАТЕЛЬНОЙ СИСТЕМЫ КЛАССА</a:t>
            </a:r>
            <a:r>
              <a:rPr lang="ru-RU" sz="4000" b="1" dirty="0">
                <a:solidFill>
                  <a:srgbClr val="00B050"/>
                </a:solidFill>
              </a:rPr>
              <a:t/>
            </a:r>
            <a:br>
              <a:rPr lang="ru-RU" sz="4000" b="1" dirty="0">
                <a:solidFill>
                  <a:srgbClr val="00B050"/>
                </a:solidFill>
              </a:rPr>
            </a:b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13409" y="1740294"/>
            <a:ext cx="44644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За  годы работы </a:t>
            </a:r>
            <a:r>
              <a:rPr lang="ru-RU" b="1" dirty="0" smtClean="0"/>
              <a:t>выработан </a:t>
            </a:r>
            <a:r>
              <a:rPr lang="ru-RU" b="1" dirty="0"/>
              <a:t>свой стиль, своя воспитательная система, ключевыми понятиями которой являются:</a:t>
            </a:r>
          </a:p>
          <a:p>
            <a:pPr lvl="0"/>
            <a:r>
              <a:rPr lang="ru-RU" b="1" i="1" dirty="0"/>
              <a:t>«творчество»,</a:t>
            </a:r>
            <a:endParaRPr lang="ru-RU" b="1" dirty="0"/>
          </a:p>
          <a:p>
            <a:pPr lvl="0"/>
            <a:r>
              <a:rPr lang="ru-RU" b="1" i="1" dirty="0"/>
              <a:t> «доброта»,</a:t>
            </a:r>
            <a:endParaRPr lang="ru-RU" b="1" dirty="0"/>
          </a:p>
          <a:p>
            <a:pPr lvl="0"/>
            <a:r>
              <a:rPr lang="ru-RU" b="1" i="1" dirty="0"/>
              <a:t> «отзывчивость»,</a:t>
            </a:r>
            <a:endParaRPr lang="ru-RU" b="1" dirty="0"/>
          </a:p>
          <a:p>
            <a:pPr lvl="0"/>
            <a:r>
              <a:rPr lang="ru-RU" b="1" i="1" dirty="0"/>
              <a:t> «ответственность»</a:t>
            </a:r>
            <a:endParaRPr lang="ru-RU" b="1" dirty="0"/>
          </a:p>
          <a:p>
            <a:pPr lvl="0"/>
            <a:r>
              <a:rPr lang="ru-RU" b="1" i="1" dirty="0"/>
              <a:t> «нравственность».</a:t>
            </a:r>
            <a:endParaRPr lang="ru-RU" b="1" dirty="0"/>
          </a:p>
        </p:txBody>
      </p:sp>
      <p:pic>
        <p:nvPicPr>
          <p:cNvPr id="4" name="Рисунок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5080" y="4463743"/>
            <a:ext cx="3781153" cy="21287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325617"/>
            <a:ext cx="3173857" cy="198884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194" y="1756435"/>
            <a:ext cx="3296854" cy="243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134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021548" y="-255134"/>
            <a:ext cx="13165547" cy="1379878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                                 </a:t>
            </a:r>
            <a:r>
              <a:rPr lang="ru-RU" sz="4000" b="1" dirty="0" smtClean="0">
                <a:solidFill>
                  <a:srgbClr val="00B050"/>
                </a:solidFill>
              </a:rPr>
              <a:t>Достижения учеников</a:t>
            </a:r>
            <a:endParaRPr lang="ru-RU" sz="4000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678" t="16935" r="-678" b="-35649"/>
          <a:stretch/>
        </p:blipFill>
        <p:spPr>
          <a:xfrm rot="-5100000">
            <a:off x="156197" y="574719"/>
            <a:ext cx="3320700" cy="29357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753" t="9054" r="6999" b="18502"/>
          <a:stretch/>
        </p:blipFill>
        <p:spPr>
          <a:xfrm>
            <a:off x="2377604" y="434805"/>
            <a:ext cx="1800200" cy="3528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1" t="-749" r="23750" b="15000"/>
          <a:stretch/>
        </p:blipFill>
        <p:spPr>
          <a:xfrm rot="5400000">
            <a:off x="3552262" y="894060"/>
            <a:ext cx="3931277" cy="30047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5250" t="4020" r="9009" b="23616"/>
          <a:stretch/>
        </p:blipFill>
        <p:spPr>
          <a:xfrm>
            <a:off x="5797501" y="1880369"/>
            <a:ext cx="2572693" cy="38884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51" t="9364" r="16400" b="4886"/>
          <a:stretch/>
        </p:blipFill>
        <p:spPr>
          <a:xfrm rot="5400000">
            <a:off x="-398623" y="4056720"/>
            <a:ext cx="3384375" cy="18409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99" t="17752" r="27552" b="17500"/>
          <a:stretch/>
        </p:blipFill>
        <p:spPr>
          <a:xfrm rot="5400000">
            <a:off x="2691933" y="3061102"/>
            <a:ext cx="2952328" cy="383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015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27" t="18500" r="21168" b="16750"/>
          <a:stretch/>
        </p:blipFill>
        <p:spPr>
          <a:xfrm rot="5400000">
            <a:off x="1751577" y="360643"/>
            <a:ext cx="2520280" cy="2088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00" t="20251" r="29000" b="22001"/>
          <a:stretch/>
        </p:blipFill>
        <p:spPr>
          <a:xfrm rot="5400000">
            <a:off x="2790467" y="827865"/>
            <a:ext cx="3312368" cy="1944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51" t="21999" r="27394" b="20251"/>
          <a:stretch/>
        </p:blipFill>
        <p:spPr>
          <a:xfrm rot="5400000">
            <a:off x="4907503" y="765613"/>
            <a:ext cx="2808312" cy="20307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51" t="22001" r="23750" b="18501"/>
          <a:stretch/>
        </p:blipFill>
        <p:spPr>
          <a:xfrm rot="5400000">
            <a:off x="-663938" y="1256667"/>
            <a:ext cx="3744416" cy="15186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50" t="26501" r="23351" b="21000"/>
          <a:stretch/>
        </p:blipFill>
        <p:spPr>
          <a:xfrm rot="5400000">
            <a:off x="6351548" y="1095174"/>
            <a:ext cx="3157923" cy="1779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51" t="18500" r="25502" b="16750"/>
          <a:stretch/>
        </p:blipFill>
        <p:spPr>
          <a:xfrm rot="5400000">
            <a:off x="-559730" y="3442685"/>
            <a:ext cx="2806804" cy="15816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01" t="12613" r="22700" b="22222"/>
          <a:stretch/>
        </p:blipFill>
        <p:spPr>
          <a:xfrm rot="5400000">
            <a:off x="1055848" y="2542585"/>
            <a:ext cx="3017677" cy="19350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50" t="16750" r="30050" b="18501"/>
          <a:stretch/>
        </p:blipFill>
        <p:spPr>
          <a:xfrm rot="5400000">
            <a:off x="1230126" y="4398406"/>
            <a:ext cx="2669119" cy="1828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51" t="22001" r="21650" b="20251"/>
          <a:stretch/>
        </p:blipFill>
        <p:spPr>
          <a:xfrm rot="5400000">
            <a:off x="2809199" y="3538362"/>
            <a:ext cx="2695377" cy="19926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51" t="13250" r="21650" b="22000"/>
          <a:stretch/>
        </p:blipFill>
        <p:spPr>
          <a:xfrm rot="5400000">
            <a:off x="3636303" y="3715165"/>
            <a:ext cx="3797472" cy="20273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53" t="20250" r="23897" b="16751"/>
          <a:stretch/>
        </p:blipFill>
        <p:spPr>
          <a:xfrm rot="5400000">
            <a:off x="5635231" y="3776045"/>
            <a:ext cx="3617830" cy="198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361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559" y="116632"/>
            <a:ext cx="8229600" cy="1143000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00B050"/>
                </a:solidFill>
              </a:rPr>
              <a:t>Достижение учителя</a:t>
            </a:r>
            <a:endParaRPr lang="ru-RU" sz="4000" b="1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57" t="15820" r="18113" b="5078"/>
          <a:stretch/>
        </p:blipFill>
        <p:spPr>
          <a:xfrm rot="5400000">
            <a:off x="-325819" y="1230405"/>
            <a:ext cx="2427779" cy="16403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66" t="11539" r="22301" b="13212"/>
          <a:stretch/>
        </p:blipFill>
        <p:spPr>
          <a:xfrm rot="5400000">
            <a:off x="-170464" y="3583083"/>
            <a:ext cx="2684789" cy="20476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12" t="10500" r="23751" b="13377"/>
          <a:stretch/>
        </p:blipFill>
        <p:spPr>
          <a:xfrm rot="5400000">
            <a:off x="1008808" y="1355462"/>
            <a:ext cx="3168353" cy="19442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28" t="13251" r="18093" b="16750"/>
          <a:stretch/>
        </p:blipFill>
        <p:spPr>
          <a:xfrm rot="5400000">
            <a:off x="1017805" y="3756636"/>
            <a:ext cx="3149630" cy="20997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01" t="23750" r="16400" b="25500"/>
          <a:stretch/>
        </p:blipFill>
        <p:spPr>
          <a:xfrm rot="-120000">
            <a:off x="527853" y="5230910"/>
            <a:ext cx="3263627" cy="14452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50" t="10130" r="17713" b="24742"/>
          <a:stretch/>
        </p:blipFill>
        <p:spPr>
          <a:xfrm>
            <a:off x="3642497" y="627299"/>
            <a:ext cx="3961390" cy="20972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96" t="16810" r="20614" b="17133"/>
          <a:stretch/>
        </p:blipFill>
        <p:spPr>
          <a:xfrm>
            <a:off x="6732240" y="836711"/>
            <a:ext cx="2196752" cy="32557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92" t="14563" r="18931" b="15875"/>
          <a:stretch/>
        </p:blipFill>
        <p:spPr>
          <a:xfrm>
            <a:off x="4117174" y="4682498"/>
            <a:ext cx="3240360" cy="19903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87" t="7373" r="18008" b="19250"/>
          <a:stretch/>
        </p:blipFill>
        <p:spPr>
          <a:xfrm rot="5400000">
            <a:off x="6312903" y="4044026"/>
            <a:ext cx="3673438" cy="15841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00" t="8000" r="22438" b="30313"/>
          <a:stretch/>
        </p:blipFill>
        <p:spPr>
          <a:xfrm>
            <a:off x="3261268" y="2628989"/>
            <a:ext cx="4416083" cy="220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111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WordArt 5"/>
          <p:cNvSpPr>
            <a:spLocks noChangeArrowheads="1" noChangeShapeType="1" noTextEdit="1"/>
          </p:cNvSpPr>
          <p:nvPr/>
        </p:nvSpPr>
        <p:spPr bwMode="auto">
          <a:xfrm>
            <a:off x="2915816" y="1196752"/>
            <a:ext cx="5427662" cy="2801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25400">
                  <a:solidFill>
                    <a:srgbClr val="FF505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7C80"/>
                    </a:gs>
                    <a:gs pos="50000">
                      <a:srgbClr val="FFFFFF"/>
                    </a:gs>
                    <a:gs pos="100000">
                      <a:srgbClr val="FF7C8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  </a:t>
            </a:r>
            <a:r>
              <a:rPr lang="ru-RU" sz="3600" b="1" kern="10" dirty="0" err="1" smtClean="0">
                <a:ln w="25400">
                  <a:solidFill>
                    <a:srgbClr val="FF505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7C80"/>
                    </a:gs>
                    <a:gs pos="50000">
                      <a:srgbClr val="FFFFFF"/>
                    </a:gs>
                    <a:gs pos="100000">
                      <a:srgbClr val="FF7C8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Смаилова</a:t>
            </a:r>
            <a:r>
              <a:rPr lang="ru-RU" sz="3600" b="1" kern="10" dirty="0" smtClean="0">
                <a:ln w="25400">
                  <a:solidFill>
                    <a:srgbClr val="FF505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7C80"/>
                    </a:gs>
                    <a:gs pos="50000">
                      <a:srgbClr val="FFFFFF"/>
                    </a:gs>
                    <a:gs pos="100000">
                      <a:srgbClr val="FF7C8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</a:p>
          <a:p>
            <a:pPr algn="ctr"/>
            <a:r>
              <a:rPr lang="ru-RU" sz="3600" b="1" kern="10" dirty="0">
                <a:ln w="25400">
                  <a:solidFill>
                    <a:srgbClr val="FF505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7C80"/>
                    </a:gs>
                    <a:gs pos="50000">
                      <a:srgbClr val="FFFFFF"/>
                    </a:gs>
                    <a:gs pos="100000">
                      <a:srgbClr val="FF7C8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b="1" kern="10" dirty="0" smtClean="0">
                <a:ln w="25400">
                  <a:solidFill>
                    <a:srgbClr val="FF505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7C80"/>
                    </a:gs>
                    <a:gs pos="50000">
                      <a:srgbClr val="FFFFFF"/>
                    </a:gs>
                    <a:gs pos="100000">
                      <a:srgbClr val="FF7C8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Сауле </a:t>
            </a:r>
            <a:r>
              <a:rPr lang="ru-RU" sz="3600" b="1" kern="10" dirty="0" err="1" smtClean="0">
                <a:ln w="25400">
                  <a:solidFill>
                    <a:srgbClr val="FF505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7C80"/>
                    </a:gs>
                    <a:gs pos="50000">
                      <a:srgbClr val="FFFFFF"/>
                    </a:gs>
                    <a:gs pos="100000">
                      <a:srgbClr val="FF7C8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Айтановна</a:t>
            </a:r>
            <a:endParaRPr lang="ru-RU" sz="3600" b="1" kern="10" dirty="0">
              <a:ln w="25400">
                <a:solidFill>
                  <a:srgbClr val="FF505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7C80"/>
                  </a:gs>
                  <a:gs pos="50000">
                    <a:srgbClr val="FFFFFF"/>
                  </a:gs>
                  <a:gs pos="100000">
                    <a:srgbClr val="FF7C8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053" name="Picture 6" descr="C:\Documents and Settings\компьютер учителя\Рабочий стол\cvetki-14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39752" y="4797152"/>
            <a:ext cx="28575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908720"/>
            <a:ext cx="2736304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204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251" y="116632"/>
            <a:ext cx="7596336" cy="136815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Много есть профессий на планете. 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Но учитель – лучшая из них</a:t>
            </a:r>
            <a:r>
              <a:rPr lang="ru-RU" sz="3200" dirty="0" smtClean="0">
                <a:solidFill>
                  <a:schemeClr val="tx1"/>
                </a:solidFill>
              </a:rPr>
              <a:t>.</a:t>
            </a:r>
            <a:br>
              <a:rPr lang="ru-RU" sz="3200" dirty="0" smtClean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4644008" y="1196752"/>
            <a:ext cx="4038600" cy="475252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600" b="1" dirty="0" err="1" smtClean="0">
                <a:solidFill>
                  <a:schemeClr val="tx1"/>
                </a:solidFill>
              </a:rPr>
              <a:t>Образование:высшее</a:t>
            </a:r>
            <a:r>
              <a:rPr lang="ru-RU" sz="1600" b="1" dirty="0" smtClean="0">
                <a:solidFill>
                  <a:schemeClr val="tx1"/>
                </a:solidFill>
              </a:rPr>
              <a:t>, </a:t>
            </a:r>
            <a:endParaRPr lang="ru-RU" sz="1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   ЕНУ </a:t>
            </a:r>
            <a:r>
              <a:rPr lang="ru-RU" sz="1600" b="1" dirty="0" err="1" smtClean="0">
                <a:solidFill>
                  <a:schemeClr val="tx1"/>
                </a:solidFill>
              </a:rPr>
              <a:t>им.Л.Н.Гумилева</a:t>
            </a:r>
            <a:r>
              <a:rPr lang="ru-RU" sz="1600" b="1" dirty="0" smtClean="0">
                <a:solidFill>
                  <a:schemeClr val="tx1"/>
                </a:solidFill>
              </a:rPr>
              <a:t> 2005 год</a:t>
            </a:r>
            <a:endParaRPr lang="ru-RU" sz="1600" b="1" dirty="0">
              <a:solidFill>
                <a:schemeClr val="tx1"/>
              </a:solidFill>
            </a:endParaRPr>
          </a:p>
          <a:p>
            <a:r>
              <a:rPr lang="ru-RU" sz="1600" b="1" dirty="0" smtClean="0">
                <a:solidFill>
                  <a:schemeClr val="tx1"/>
                </a:solidFill>
              </a:rPr>
              <a:t>Место работы: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    учитель </a:t>
            </a:r>
            <a:r>
              <a:rPr lang="ru-RU" sz="1600" b="1" dirty="0">
                <a:solidFill>
                  <a:schemeClr val="tx1"/>
                </a:solidFill>
              </a:rPr>
              <a:t>начальных классов 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    ГУ «</a:t>
            </a:r>
            <a:r>
              <a:rPr lang="ru-RU" sz="1600" b="1" dirty="0" err="1" smtClean="0">
                <a:solidFill>
                  <a:schemeClr val="tx1"/>
                </a:solidFill>
              </a:rPr>
              <a:t>Мартыновская</a:t>
            </a:r>
            <a:r>
              <a:rPr lang="ru-RU" sz="1600" b="1" dirty="0" smtClean="0">
                <a:solidFill>
                  <a:schemeClr val="tx1"/>
                </a:solidFill>
              </a:rPr>
              <a:t> ОШ» </a:t>
            </a:r>
            <a:endParaRPr lang="ru-RU" sz="1600" b="1" dirty="0">
              <a:solidFill>
                <a:schemeClr val="tx1"/>
              </a:solidFill>
            </a:endParaRPr>
          </a:p>
          <a:p>
            <a:r>
              <a:rPr lang="ru-RU" sz="1600" b="1" dirty="0" smtClean="0">
                <a:solidFill>
                  <a:schemeClr val="tx1"/>
                </a:solidFill>
              </a:rPr>
              <a:t>Специальность: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    учитель </a:t>
            </a:r>
            <a:r>
              <a:rPr lang="ru-RU" sz="1600" b="1" dirty="0">
                <a:solidFill>
                  <a:schemeClr val="tx1"/>
                </a:solidFill>
              </a:rPr>
              <a:t>начальных классов </a:t>
            </a:r>
          </a:p>
          <a:p>
            <a:r>
              <a:rPr lang="ru-RU" sz="1600" b="1" dirty="0" smtClean="0">
                <a:solidFill>
                  <a:schemeClr val="tx1"/>
                </a:solidFill>
              </a:rPr>
              <a:t>Стаж: 34 </a:t>
            </a:r>
            <a:r>
              <a:rPr lang="ru-RU" sz="1600" b="1" dirty="0">
                <a:solidFill>
                  <a:schemeClr val="tx1"/>
                </a:solidFill>
              </a:rPr>
              <a:t>года </a:t>
            </a:r>
          </a:p>
          <a:p>
            <a:r>
              <a:rPr lang="ru-RU" sz="1600" b="1" dirty="0" smtClean="0"/>
              <a:t>Первая квалификационная категория 2013год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 flipV="1">
            <a:off x="4067945" y="1196752"/>
            <a:ext cx="4614664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916832"/>
            <a:ext cx="323714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173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49650" y="205420"/>
            <a:ext cx="6347713" cy="132080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sz="3600" b="1" dirty="0">
                <a:solidFill>
                  <a:srgbClr val="00B050"/>
                </a:solidFill>
              </a:rPr>
              <a:t>Моя профессиональная позиция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r>
              <a:rPr lang="ru-RU" sz="2000" b="1" dirty="0"/>
              <a:t>Стараюсь в своей работе научить детей быть любознательными, не бояться ошибаться, уметь самостоятельно находить ответы на свои вопросы, быть ответственными за свои поступки.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96952"/>
            <a:ext cx="5310336" cy="362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111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rgbClr val="00B050"/>
                </a:solidFill>
              </a:rPr>
              <a:t>Педагогическое кредо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70000"/>
              </a:lnSpc>
            </a:pPr>
            <a:endParaRPr lang="ru-RU" sz="2000" b="1" dirty="0" smtClean="0">
              <a:solidFill>
                <a:srgbClr val="000000"/>
              </a:solidFill>
            </a:endParaRPr>
          </a:p>
          <a:p>
            <a:pPr marL="0" indent="0" algn="ctr">
              <a:lnSpc>
                <a:spcPct val="70000"/>
              </a:lnSpc>
              <a:buNone/>
            </a:pPr>
            <a:r>
              <a:rPr lang="ru-RU" b="1" dirty="0"/>
              <a:t>Не мыслями надо учить, а учить мыслить</a:t>
            </a:r>
          </a:p>
          <a:p>
            <a:pPr>
              <a:lnSpc>
                <a:spcPct val="70000"/>
              </a:lnSpc>
            </a:pPr>
            <a:endParaRPr lang="ru-RU" sz="2000" b="1" dirty="0">
              <a:solidFill>
                <a:srgbClr val="000000"/>
              </a:solidFill>
            </a:endParaRPr>
          </a:p>
          <a:p>
            <a:pPr>
              <a:lnSpc>
                <a:spcPct val="70000"/>
              </a:lnSpc>
            </a:pPr>
            <a:endParaRPr lang="ru-RU" sz="2000" b="1" dirty="0" smtClean="0">
              <a:solidFill>
                <a:srgbClr val="000000"/>
              </a:solidFill>
            </a:endParaRPr>
          </a:p>
          <a:p>
            <a:pPr>
              <a:lnSpc>
                <a:spcPct val="70000"/>
              </a:lnSpc>
            </a:pPr>
            <a:r>
              <a:rPr lang="ru-RU" sz="2000" b="1" dirty="0" smtClean="0">
                <a:solidFill>
                  <a:srgbClr val="000000"/>
                </a:solidFill>
              </a:rPr>
              <a:t>Найти </a:t>
            </a:r>
            <a:r>
              <a:rPr lang="ru-RU" sz="2000" b="1" dirty="0">
                <a:solidFill>
                  <a:srgbClr val="000000"/>
                </a:solidFill>
              </a:rPr>
              <a:t>ключик к каждой детской душе, подарить детям частичку своего сердца.</a:t>
            </a:r>
          </a:p>
          <a:p>
            <a:pPr>
              <a:lnSpc>
                <a:spcPct val="70000"/>
              </a:lnSpc>
            </a:pPr>
            <a:endParaRPr lang="ru-RU" sz="2000" b="1" dirty="0">
              <a:solidFill>
                <a:srgbClr val="000000"/>
              </a:solidFill>
            </a:endParaRPr>
          </a:p>
          <a:p>
            <a:pPr>
              <a:lnSpc>
                <a:spcPct val="70000"/>
              </a:lnSpc>
            </a:pPr>
            <a:r>
              <a:rPr lang="ru-RU" sz="2000" b="1" dirty="0">
                <a:solidFill>
                  <a:srgbClr val="000000"/>
                </a:solidFill>
              </a:rPr>
              <a:t>Главное вера в ребёнка, уважение его личности, стремление помочь ему в достижении успеха.</a:t>
            </a:r>
          </a:p>
          <a:p>
            <a:pPr>
              <a:lnSpc>
                <a:spcPct val="70000"/>
              </a:lnSpc>
            </a:pPr>
            <a:endParaRPr lang="ru-RU" sz="2000" b="1" dirty="0">
              <a:solidFill>
                <a:srgbClr val="000000"/>
              </a:solidFill>
            </a:endParaRPr>
          </a:p>
          <a:p>
            <a:pPr>
              <a:lnSpc>
                <a:spcPct val="70000"/>
              </a:lnSpc>
            </a:pPr>
            <a:r>
              <a:rPr lang="ru-RU" sz="2000" b="1" dirty="0">
                <a:solidFill>
                  <a:srgbClr val="000000"/>
                </a:solidFill>
              </a:rPr>
              <a:t>Дети всегда должны находиться в поиске, каждый раз открывая для себя что-то новое. В творческой обстановке всегда рождаются новые идеи, замыслы, возникает атмосфера сотрудничества, которая в свою очередь рождает вкус к творчеству, делает его привлекательным для всех.</a:t>
            </a:r>
          </a:p>
          <a:p>
            <a:pPr>
              <a:lnSpc>
                <a:spcPct val="70000"/>
              </a:lnSpc>
            </a:pPr>
            <a:endParaRPr lang="ru-RU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63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531440"/>
            <a:ext cx="6347713" cy="1320800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000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Курсы </a:t>
            </a:r>
            <a:r>
              <a:rPr lang="ru-RU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повышения квалификации</a:t>
            </a:r>
            <a:r>
              <a:rPr lang="ru-RU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</a:t>
            </a:r>
            <a:r>
              <a:rPr lang="ru-RU" sz="48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</a:t>
            </a:r>
            <a:r>
              <a:rPr lang="ru-RU" sz="4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6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6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27168915"/>
              </p:ext>
            </p:extLst>
          </p:nvPr>
        </p:nvGraphicFramePr>
        <p:xfrm>
          <a:off x="467544" y="1268759"/>
          <a:ext cx="8208913" cy="5398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68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566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77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7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87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Наименование курсов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Часы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Год прохождения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2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Астана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«Развитие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профессиональных компетентностей учителей начальных классов в условиях обновления содержания образования» (сертификат)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72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2о17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55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«Өрлеу» «БАҮО»АҚ филиалы «Акмола облысы бойынша педагогикалық қызметкерлердің біліктілігін арттыру институты»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Курсы по образовательной программе повышения квалификации педагогических кадров по предметам начальных классов в школах с русским языком языком обучения в рамках обновления содержания среднего образования Республики Казахстан (сертификат)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120 часов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2016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1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Аршалы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Критическое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мышление (сертификат)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56часов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2014год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1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Кокшетау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VII</a:t>
                      </a:r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Международная Ярмарка педагогических инноваций в образовании (сертификат)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участие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2017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489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Научно – внедренческий центр «Образовательный технопарк»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Астана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Аршалы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Биоинформатика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синергетика» (сертификат)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Аудандық ғылыми жобалар сайысына белсене қатысқаны үшін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«Зере</a:t>
                      </a:r>
                      <a:r>
                        <a:rPr lang="kk-KZ" sz="11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бала» (сертификат)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часа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2017год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2017</a:t>
                      </a:r>
                      <a:r>
                        <a:rPr lang="kk-KZ" sz="1100" b="1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год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28788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82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664296" y="2204864"/>
            <a:ext cx="3275856" cy="2304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5508104" y="125849"/>
            <a:ext cx="2160240" cy="1502951"/>
          </a:xfrm>
          <a:prstGeom prst="wedgeRectCallout">
            <a:avLst>
              <a:gd name="adj1" fmla="val -50663"/>
              <a:gd name="adj2" fmla="val 10881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Использование ресурсов Интернета</a:t>
            </a:r>
            <a:endParaRPr lang="ru-RU" dirty="0"/>
          </a:p>
        </p:txBody>
      </p:sp>
      <p:sp>
        <p:nvSpPr>
          <p:cNvPr id="8" name="Овальная выноска 7"/>
          <p:cNvSpPr/>
          <p:nvPr/>
        </p:nvSpPr>
        <p:spPr>
          <a:xfrm>
            <a:off x="6156176" y="4509120"/>
            <a:ext cx="2448271" cy="1800200"/>
          </a:xfrm>
          <a:prstGeom prst="wedgeEllipseCallout">
            <a:avLst>
              <a:gd name="adj1" fmla="val -66343"/>
              <a:gd name="adj2" fmla="val -8069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над проектами</a:t>
            </a:r>
            <a:endParaRPr lang="ru-RU" dirty="0"/>
          </a:p>
        </p:txBody>
      </p:sp>
      <p:sp>
        <p:nvSpPr>
          <p:cNvPr id="10" name="Овальная выноска 9"/>
          <p:cNvSpPr/>
          <p:nvPr/>
        </p:nvSpPr>
        <p:spPr>
          <a:xfrm>
            <a:off x="1547664" y="0"/>
            <a:ext cx="2556792" cy="1996155"/>
          </a:xfrm>
          <a:prstGeom prst="wedgeEllipseCallout">
            <a:avLst>
              <a:gd name="adj1" fmla="val 35049"/>
              <a:gd name="adj2" fmla="val 65140"/>
            </a:avLst>
          </a:prstGeom>
          <a:solidFill>
            <a:srgbClr val="C325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Создание мультимедийных уроков</a:t>
            </a:r>
            <a:endParaRPr lang="ru-RU" dirty="0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0" y="2824305"/>
            <a:ext cx="2304024" cy="1152128"/>
          </a:xfrm>
          <a:prstGeom prst="wedgeRectCallout">
            <a:avLst>
              <a:gd name="adj1" fmla="val 66008"/>
              <a:gd name="adj2" fmla="val -3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Подготовка классных часов</a:t>
            </a:r>
            <a:endParaRPr lang="ru-RU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3563888" y="5373216"/>
            <a:ext cx="2232248" cy="1310444"/>
          </a:xfrm>
          <a:prstGeom prst="wedgeRoundRectCallout">
            <a:avLst>
              <a:gd name="adj1" fmla="val -21538"/>
              <a:gd name="adj2" fmla="val -11940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Подготовка учащихся к детским конкурсам</a:t>
            </a:r>
            <a:endParaRPr lang="ru-RU" dirty="0"/>
          </a:p>
        </p:txBody>
      </p:sp>
      <p:sp>
        <p:nvSpPr>
          <p:cNvPr id="13" name="Овальная выноска 12"/>
          <p:cNvSpPr/>
          <p:nvPr/>
        </p:nvSpPr>
        <p:spPr>
          <a:xfrm>
            <a:off x="0" y="4509120"/>
            <a:ext cx="3347864" cy="1800200"/>
          </a:xfrm>
          <a:prstGeom prst="wedgeEllipseCallout">
            <a:avLst>
              <a:gd name="adj1" fmla="val 53431"/>
              <a:gd name="adj2" fmla="val -60401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Изготовление наглядно-демонстрационного и раздаточного материала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2708921"/>
            <a:ext cx="2736304" cy="14920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23696" y="2912194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Работа по самообразованию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9208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gallery_2_391_7600[1]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1628775"/>
            <a:ext cx="2212975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779912" y="980728"/>
            <a:ext cx="2160240" cy="646331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</a:rPr>
              <a:t>Личность</a:t>
            </a:r>
          </a:p>
        </p:txBody>
      </p:sp>
      <p:sp>
        <p:nvSpPr>
          <p:cNvPr id="7172" name="Прямоугольник 3"/>
          <p:cNvSpPr>
            <a:spLocks noChangeArrowheads="1"/>
          </p:cNvSpPr>
          <p:nvPr/>
        </p:nvSpPr>
        <p:spPr bwMode="auto">
          <a:xfrm>
            <a:off x="3779912" y="3717032"/>
            <a:ext cx="19129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</a:rPr>
              <a:t>Личность</a:t>
            </a:r>
          </a:p>
        </p:txBody>
      </p:sp>
      <p:sp>
        <p:nvSpPr>
          <p:cNvPr id="8197" name="Скругленная прямоугольная выноска 4"/>
          <p:cNvSpPr>
            <a:spLocks noChangeArrowheads="1"/>
          </p:cNvSpPr>
          <p:nvPr/>
        </p:nvSpPr>
        <p:spPr bwMode="auto">
          <a:xfrm>
            <a:off x="1403350" y="549275"/>
            <a:ext cx="2016125" cy="935038"/>
          </a:xfrm>
          <a:prstGeom prst="wedgeRoundRectCallout">
            <a:avLst>
              <a:gd name="adj1" fmla="val 69352"/>
              <a:gd name="adj2" fmla="val 150079"/>
              <a:gd name="adj3" fmla="val 16667"/>
            </a:avLst>
          </a:prstGeom>
          <a:noFill/>
          <a:ln w="28575" algn="ctr">
            <a:solidFill>
              <a:srgbClr val="6B2517"/>
            </a:solidFill>
            <a:round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8198" name="Скругленная прямоугольная выноска 5"/>
          <p:cNvSpPr>
            <a:spLocks noChangeArrowheads="1"/>
          </p:cNvSpPr>
          <p:nvPr/>
        </p:nvSpPr>
        <p:spPr bwMode="auto">
          <a:xfrm>
            <a:off x="6372200" y="549275"/>
            <a:ext cx="2540077" cy="935038"/>
          </a:xfrm>
          <a:prstGeom prst="wedgeRoundRectCallout">
            <a:avLst>
              <a:gd name="adj1" fmla="val -91208"/>
              <a:gd name="adj2" fmla="val 166921"/>
              <a:gd name="adj3" fmla="val 16667"/>
            </a:avLst>
          </a:prstGeom>
          <a:noFill/>
          <a:ln w="28575" algn="ctr">
            <a:solidFill>
              <a:srgbClr val="6B2517"/>
            </a:solidFill>
            <a:round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8199" name="Скругленная прямоугольная выноска 6"/>
          <p:cNvSpPr>
            <a:spLocks noChangeArrowheads="1"/>
          </p:cNvSpPr>
          <p:nvPr/>
        </p:nvSpPr>
        <p:spPr bwMode="auto">
          <a:xfrm>
            <a:off x="1331913" y="3933824"/>
            <a:ext cx="2055961" cy="1427023"/>
          </a:xfrm>
          <a:prstGeom prst="wedgeRoundRectCallout">
            <a:avLst>
              <a:gd name="adj1" fmla="val 77171"/>
              <a:gd name="adj2" fmla="val -121005"/>
              <a:gd name="adj3" fmla="val 16667"/>
            </a:avLst>
          </a:prstGeom>
          <a:noFill/>
          <a:ln w="28575" algn="ctr">
            <a:solidFill>
              <a:srgbClr val="6B2517"/>
            </a:solidFill>
            <a:round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8200" name="Скругленная прямоугольная выноска 7"/>
          <p:cNvSpPr>
            <a:spLocks noChangeArrowheads="1"/>
          </p:cNvSpPr>
          <p:nvPr/>
        </p:nvSpPr>
        <p:spPr bwMode="auto">
          <a:xfrm>
            <a:off x="6084888" y="4005263"/>
            <a:ext cx="2016125" cy="1152525"/>
          </a:xfrm>
          <a:prstGeom prst="wedgeRoundRectCallout">
            <a:avLst>
              <a:gd name="adj1" fmla="val -71921"/>
              <a:gd name="adj2" fmla="val -117005"/>
              <a:gd name="adj3" fmla="val 16667"/>
            </a:avLst>
          </a:prstGeom>
          <a:noFill/>
          <a:ln w="28575" algn="ctr">
            <a:solidFill>
              <a:srgbClr val="6B2517"/>
            </a:solidFill>
            <a:round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403350" y="692150"/>
            <a:ext cx="20891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Творческое мышление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202" name="TextBox 9"/>
          <p:cNvSpPr txBox="1">
            <a:spLocks noChangeArrowheads="1"/>
          </p:cNvSpPr>
          <p:nvPr/>
        </p:nvSpPr>
        <p:spPr bwMode="auto">
          <a:xfrm>
            <a:off x="6084889" y="549275"/>
            <a:ext cx="28273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Способность </a:t>
            </a:r>
            <a:r>
              <a:rPr lang="ru-RU" sz="2000" b="1" dirty="0">
                <a:solidFill>
                  <a:srgbClr val="002060"/>
                </a:solidFill>
              </a:rPr>
              <a:t>к рефлексии  и самопознанию</a:t>
            </a:r>
          </a:p>
        </p:txBody>
      </p:sp>
      <p:sp>
        <p:nvSpPr>
          <p:cNvPr id="8203" name="TextBox 11"/>
          <p:cNvSpPr txBox="1">
            <a:spLocks noChangeArrowheads="1"/>
          </p:cNvSpPr>
          <p:nvPr/>
        </p:nvSpPr>
        <p:spPr bwMode="auto">
          <a:xfrm>
            <a:off x="1258888" y="4005263"/>
            <a:ext cx="20177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Развитие коммуникативных компетенций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204" name="TextBox 12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6156325" y="4076700"/>
            <a:ext cx="18716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Умение работать </a:t>
            </a:r>
            <a:r>
              <a:rPr lang="ru-RU" sz="2000" b="1" dirty="0" smtClean="0">
                <a:solidFill>
                  <a:srgbClr val="002060"/>
                </a:solidFill>
              </a:rPr>
              <a:t>с </a:t>
            </a:r>
            <a:r>
              <a:rPr lang="ru-RU" sz="2000" b="1" dirty="0" smtClean="0">
                <a:solidFill>
                  <a:srgbClr val="002060"/>
                </a:solidFill>
                <a:hlinkClick r:id="rId3" action="ppaction://hlinkfile"/>
              </a:rPr>
              <a:t>информаций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205" name="TextBox 13"/>
          <p:cNvSpPr txBox="1">
            <a:spLocks noChangeArrowheads="1"/>
          </p:cNvSpPr>
          <p:nvPr/>
        </p:nvSpPr>
        <p:spPr bwMode="auto">
          <a:xfrm>
            <a:off x="1871563" y="5360847"/>
            <a:ext cx="59769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 u="sng" dirty="0">
                <a:solidFill>
                  <a:srgbClr val="6B2517"/>
                </a:solidFill>
              </a:rPr>
              <a:t>Научить учиться</a:t>
            </a:r>
          </a:p>
        </p:txBody>
      </p:sp>
    </p:spTree>
    <p:extLst>
      <p:ext uri="{BB962C8B-B14F-4D97-AF65-F5344CB8AC3E}">
        <p14:creationId xmlns:p14="http://schemas.microsoft.com/office/powerpoint/2010/main" xmlns="" val="466558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8" grpId="0" animBg="1"/>
      <p:bldP spid="8199" grpId="0" animBg="1"/>
      <p:bldP spid="8200" grpId="0" animBg="1"/>
      <p:bldP spid="8201" grpId="0"/>
      <p:bldP spid="8202" grpId="0"/>
      <p:bldP spid="8203" grpId="0"/>
      <p:bldP spid="8204" grpId="0"/>
      <p:bldP spid="82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634771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cap="all" dirty="0" smtClean="0">
                <a:solidFill>
                  <a:srgbClr val="FF0000"/>
                </a:solidFill>
              </a:rPr>
              <a:t/>
            </a:r>
            <a:br>
              <a:rPr lang="ru-RU" sz="2800" cap="all" dirty="0" smtClean="0">
                <a:solidFill>
                  <a:srgbClr val="FF0000"/>
                </a:solidFill>
              </a:rPr>
            </a:br>
            <a:r>
              <a:rPr lang="x-none" sz="2800" b="1" cap="all" dirty="0" smtClean="0">
                <a:solidFill>
                  <a:schemeClr val="accent2">
                    <a:lumMod val="75000"/>
                  </a:schemeClr>
                </a:solidFill>
              </a:rPr>
              <a:t>Таблица </a:t>
            </a:r>
            <a:r>
              <a:rPr lang="x-none" sz="2800" b="1" cap="all" dirty="0">
                <a:solidFill>
                  <a:schemeClr val="accent2">
                    <a:lumMod val="75000"/>
                  </a:schemeClr>
                </a:solidFill>
              </a:rPr>
              <a:t>результатов успеваемости в </a:t>
            </a:r>
            <a:r>
              <a:rPr lang="x-none" sz="2800" b="1" cap="all" dirty="0" smtClean="0">
                <a:solidFill>
                  <a:schemeClr val="accent2">
                    <a:lumMod val="75000"/>
                  </a:schemeClr>
                </a:solidFill>
              </a:rPr>
              <a:t>динамике</a:t>
            </a:r>
            <a: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x-none" sz="2800" b="1" cap="all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x-none" sz="2800" b="1" cap="all" dirty="0">
                <a:solidFill>
                  <a:schemeClr val="accent2">
                    <a:lumMod val="75000"/>
                  </a:schemeClr>
                </a:solidFill>
              </a:rPr>
              <a:t>за </a:t>
            </a:r>
            <a:r>
              <a:rPr lang="ru-RU" sz="2800" b="1" cap="all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x-none" sz="2800" b="1" cap="all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x-none" sz="2800" b="1" cap="all" dirty="0">
                <a:solidFill>
                  <a:schemeClr val="accent2">
                    <a:lumMod val="75000"/>
                  </a:schemeClr>
                </a:solidFill>
              </a:rPr>
              <a:t>года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97982836"/>
              </p:ext>
            </p:extLst>
          </p:nvPr>
        </p:nvGraphicFramePr>
        <p:xfrm>
          <a:off x="107504" y="1700811"/>
          <a:ext cx="8856983" cy="42484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28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92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412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237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694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Учебный год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Класс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Качество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Успеваемость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26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2014 </a:t>
                      </a:r>
                      <a:r>
                        <a:rPr lang="ru-RU" sz="2000" b="1" dirty="0">
                          <a:effectLst/>
                        </a:rPr>
                        <a:t>– </a:t>
                      </a:r>
                      <a:r>
                        <a:rPr lang="ru-RU" sz="2000" b="1" dirty="0" smtClean="0">
                          <a:effectLst/>
                        </a:rPr>
                        <a:t>2015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1а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60%            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effectLst/>
                        </a:rPr>
                        <a:t>              </a:t>
                      </a:r>
                      <a:endParaRPr lang="ru-RU" sz="20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100 </a:t>
                      </a:r>
                      <a:r>
                        <a:rPr lang="ru-RU" sz="2000" b="1" dirty="0">
                          <a:effectLst/>
                        </a:rPr>
                        <a:t>%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92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2015 </a:t>
                      </a:r>
                      <a:r>
                        <a:rPr lang="ru-RU" sz="2000" b="1" dirty="0">
                          <a:effectLst/>
                        </a:rPr>
                        <a:t>– </a:t>
                      </a:r>
                      <a:r>
                        <a:rPr lang="ru-RU" sz="2000" b="1" dirty="0" smtClean="0">
                          <a:effectLst/>
                        </a:rPr>
                        <a:t>2016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2а</a:t>
                      </a:r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55,6%</a:t>
                      </a:r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effectLst/>
                        </a:rPr>
                        <a:t> </a:t>
                      </a:r>
                      <a:r>
                        <a:rPr lang="ru-RU" sz="2000" b="1" dirty="0" smtClean="0">
                          <a:effectLst/>
                        </a:rPr>
                        <a:t>100 %</a:t>
                      </a:r>
                      <a:endParaRPr lang="ru-RU" sz="20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983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2016 </a:t>
                      </a:r>
                      <a:r>
                        <a:rPr lang="ru-RU" sz="2000" b="1" dirty="0">
                          <a:effectLst/>
                        </a:rPr>
                        <a:t>– </a:t>
                      </a:r>
                      <a:r>
                        <a:rPr lang="ru-RU" sz="2000" b="1" dirty="0" smtClean="0">
                          <a:effectLst/>
                        </a:rPr>
                        <a:t>2017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3</a:t>
                      </a:r>
                      <a:r>
                        <a:rPr lang="ru-RU" sz="2000" b="1" dirty="0" smtClean="0">
                          <a:effectLst/>
                        </a:rPr>
                        <a:t>а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55,6%</a:t>
                      </a:r>
                      <a:endPara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100 %</a:t>
                      </a:r>
                      <a:endPara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388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2017-2018</a:t>
                      </a:r>
                      <a:r>
                        <a:rPr lang="ru-RU" sz="2000" b="1" baseline="0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(1полугодие)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4</a:t>
                      </a:r>
                      <a:r>
                        <a:rPr lang="ru-RU" sz="2000" b="1" dirty="0" smtClean="0">
                          <a:effectLst/>
                        </a:rPr>
                        <a:t>а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55,6%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100 %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0222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820</TotalTime>
  <Words>567</Words>
  <Application>Microsoft Office PowerPoint</Application>
  <PresentationFormat>Экран (4:3)</PresentationFormat>
  <Paragraphs>135</Paragraphs>
  <Slides>16</Slides>
  <Notes>3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Аспект</vt:lpstr>
      <vt:lpstr>Слайд 1</vt:lpstr>
      <vt:lpstr>Слайд 2</vt:lpstr>
      <vt:lpstr> Много есть профессий на планете.  Но учитель – лучшая из них. </vt:lpstr>
      <vt:lpstr>Моя профессиональная позиция</vt:lpstr>
      <vt:lpstr>Педагогическое кредо</vt:lpstr>
      <vt:lpstr> Курсы повышения квалификации                                                                                                      </vt:lpstr>
      <vt:lpstr>Слайд 7</vt:lpstr>
      <vt:lpstr>Слайд 8</vt:lpstr>
      <vt:lpstr> Таблица результатов успеваемости в динамике  за 3 года </vt:lpstr>
      <vt:lpstr>Итогом результативности качества обучения учащихся по русскому языку являются :</vt:lpstr>
      <vt:lpstr> Итогом результативности качества обучения учащихся по математике:</vt:lpstr>
      <vt:lpstr>Слайд 12</vt:lpstr>
      <vt:lpstr> КОНЦЕПЦИЯ ВОСПИТАТЕЛЬНОЙ СИСТЕМЫ КЛАССА </vt:lpstr>
      <vt:lpstr>                                  Достижения учеников</vt:lpstr>
      <vt:lpstr>Слайд 15</vt:lpstr>
      <vt:lpstr>Достижение учителя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DNA7 X86</dc:creator>
  <cp:lastModifiedBy>User</cp:lastModifiedBy>
  <cp:revision>87</cp:revision>
  <dcterms:created xsi:type="dcterms:W3CDTF">2012-11-03T13:38:42Z</dcterms:created>
  <dcterms:modified xsi:type="dcterms:W3CDTF">2019-04-20T05:56:55Z</dcterms:modified>
</cp:coreProperties>
</file>