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71" r:id="rId2"/>
    <p:sldId id="272" r:id="rId3"/>
    <p:sldId id="273" r:id="rId4"/>
    <p:sldId id="281" r:id="rId5"/>
    <p:sldId id="280" r:id="rId6"/>
    <p:sldId id="276" r:id="rId7"/>
    <p:sldId id="277" r:id="rId8"/>
    <p:sldId id="278" r:id="rId9"/>
    <p:sldId id="274" r:id="rId10"/>
    <p:sldId id="275" r:id="rId11"/>
    <p:sldId id="279"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D1C489F-B1B7-4902-9149-8AE57679D04B}" type="datetimeFigureOut">
              <a:rPr lang="ru-RU" smtClean="0"/>
              <a:t>27/02/19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139D30-A7AE-44E3-A7EB-BC92BD992F4C}" type="slidenum">
              <a:rPr lang="ru-RU" smtClean="0"/>
              <a:t>‹#›</a:t>
            </a:fld>
            <a:endParaRPr lang="ru-RU"/>
          </a:p>
        </p:txBody>
      </p:sp>
    </p:spTree>
    <p:extLst>
      <p:ext uri="{BB962C8B-B14F-4D97-AF65-F5344CB8AC3E}">
        <p14:creationId xmlns:p14="http://schemas.microsoft.com/office/powerpoint/2010/main" val="1067839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D1C489F-B1B7-4902-9149-8AE57679D04B}" type="datetimeFigureOut">
              <a:rPr lang="ru-RU" smtClean="0"/>
              <a:t>27/02/19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139D30-A7AE-44E3-A7EB-BC92BD992F4C}" type="slidenum">
              <a:rPr lang="ru-RU" smtClean="0"/>
              <a:t>‹#›</a:t>
            </a:fld>
            <a:endParaRPr lang="ru-RU"/>
          </a:p>
        </p:txBody>
      </p:sp>
    </p:spTree>
    <p:extLst>
      <p:ext uri="{BB962C8B-B14F-4D97-AF65-F5344CB8AC3E}">
        <p14:creationId xmlns:p14="http://schemas.microsoft.com/office/powerpoint/2010/main" val="336765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D1C489F-B1B7-4902-9149-8AE57679D04B}" type="datetimeFigureOut">
              <a:rPr lang="ru-RU" smtClean="0"/>
              <a:t>27/02/19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139D30-A7AE-44E3-A7EB-BC92BD992F4C}"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18677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D1C489F-B1B7-4902-9149-8AE57679D04B}" type="datetimeFigureOut">
              <a:rPr lang="ru-RU" smtClean="0"/>
              <a:t>27/02/19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139D30-A7AE-44E3-A7EB-BC92BD992F4C}" type="slidenum">
              <a:rPr lang="ru-RU" smtClean="0"/>
              <a:t>‹#›</a:t>
            </a:fld>
            <a:endParaRPr lang="ru-RU"/>
          </a:p>
        </p:txBody>
      </p:sp>
    </p:spTree>
    <p:extLst>
      <p:ext uri="{BB962C8B-B14F-4D97-AF65-F5344CB8AC3E}">
        <p14:creationId xmlns:p14="http://schemas.microsoft.com/office/powerpoint/2010/main" val="709003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D1C489F-B1B7-4902-9149-8AE57679D04B}" type="datetimeFigureOut">
              <a:rPr lang="ru-RU" smtClean="0"/>
              <a:t>27/02/19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139D30-A7AE-44E3-A7EB-BC92BD992F4C}"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41994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D1C489F-B1B7-4902-9149-8AE57679D04B}" type="datetimeFigureOut">
              <a:rPr lang="ru-RU" smtClean="0"/>
              <a:t>27/02/19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139D30-A7AE-44E3-A7EB-BC92BD992F4C}" type="slidenum">
              <a:rPr lang="ru-RU" smtClean="0"/>
              <a:t>‹#›</a:t>
            </a:fld>
            <a:endParaRPr lang="ru-RU"/>
          </a:p>
        </p:txBody>
      </p:sp>
    </p:spTree>
    <p:extLst>
      <p:ext uri="{BB962C8B-B14F-4D97-AF65-F5344CB8AC3E}">
        <p14:creationId xmlns:p14="http://schemas.microsoft.com/office/powerpoint/2010/main" val="177510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D1C489F-B1B7-4902-9149-8AE57679D04B}" type="datetimeFigureOut">
              <a:rPr lang="ru-RU" smtClean="0"/>
              <a:t>27/02/19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139D30-A7AE-44E3-A7EB-BC92BD992F4C}" type="slidenum">
              <a:rPr lang="ru-RU" smtClean="0"/>
              <a:t>‹#›</a:t>
            </a:fld>
            <a:endParaRPr lang="ru-RU"/>
          </a:p>
        </p:txBody>
      </p:sp>
    </p:spTree>
    <p:extLst>
      <p:ext uri="{BB962C8B-B14F-4D97-AF65-F5344CB8AC3E}">
        <p14:creationId xmlns:p14="http://schemas.microsoft.com/office/powerpoint/2010/main" val="2005509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D1C489F-B1B7-4902-9149-8AE57679D04B}" type="datetimeFigureOut">
              <a:rPr lang="ru-RU" smtClean="0"/>
              <a:t>27/02/19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139D30-A7AE-44E3-A7EB-BC92BD992F4C}" type="slidenum">
              <a:rPr lang="ru-RU" smtClean="0"/>
              <a:t>‹#›</a:t>
            </a:fld>
            <a:endParaRPr lang="ru-RU"/>
          </a:p>
        </p:txBody>
      </p:sp>
    </p:spTree>
    <p:extLst>
      <p:ext uri="{BB962C8B-B14F-4D97-AF65-F5344CB8AC3E}">
        <p14:creationId xmlns:p14="http://schemas.microsoft.com/office/powerpoint/2010/main" val="414568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D1C489F-B1B7-4902-9149-8AE57679D04B}" type="datetimeFigureOut">
              <a:rPr lang="ru-RU" smtClean="0"/>
              <a:t>27/02/19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139D30-A7AE-44E3-A7EB-BC92BD992F4C}" type="slidenum">
              <a:rPr lang="ru-RU" smtClean="0"/>
              <a:t>‹#›</a:t>
            </a:fld>
            <a:endParaRPr lang="ru-RU"/>
          </a:p>
        </p:txBody>
      </p:sp>
    </p:spTree>
    <p:extLst>
      <p:ext uri="{BB962C8B-B14F-4D97-AF65-F5344CB8AC3E}">
        <p14:creationId xmlns:p14="http://schemas.microsoft.com/office/powerpoint/2010/main" val="372840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D1C489F-B1B7-4902-9149-8AE57679D04B}" type="datetimeFigureOut">
              <a:rPr lang="ru-RU" smtClean="0"/>
              <a:t>27/02/19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139D30-A7AE-44E3-A7EB-BC92BD992F4C}" type="slidenum">
              <a:rPr lang="ru-RU" smtClean="0"/>
              <a:t>‹#›</a:t>
            </a:fld>
            <a:endParaRPr lang="ru-RU"/>
          </a:p>
        </p:txBody>
      </p:sp>
    </p:spTree>
    <p:extLst>
      <p:ext uri="{BB962C8B-B14F-4D97-AF65-F5344CB8AC3E}">
        <p14:creationId xmlns:p14="http://schemas.microsoft.com/office/powerpoint/2010/main" val="1838864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D1C489F-B1B7-4902-9149-8AE57679D04B}" type="datetimeFigureOut">
              <a:rPr lang="ru-RU" smtClean="0"/>
              <a:t>27/02/19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3139D30-A7AE-44E3-A7EB-BC92BD992F4C}" type="slidenum">
              <a:rPr lang="ru-RU" smtClean="0"/>
              <a:t>‹#›</a:t>
            </a:fld>
            <a:endParaRPr lang="ru-RU"/>
          </a:p>
        </p:txBody>
      </p:sp>
    </p:spTree>
    <p:extLst>
      <p:ext uri="{BB962C8B-B14F-4D97-AF65-F5344CB8AC3E}">
        <p14:creationId xmlns:p14="http://schemas.microsoft.com/office/powerpoint/2010/main" val="3051362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D1C489F-B1B7-4902-9149-8AE57679D04B}" type="datetimeFigureOut">
              <a:rPr lang="ru-RU" smtClean="0"/>
              <a:t>27/02/19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3139D30-A7AE-44E3-A7EB-BC92BD992F4C}" type="slidenum">
              <a:rPr lang="ru-RU" smtClean="0"/>
              <a:t>‹#›</a:t>
            </a:fld>
            <a:endParaRPr lang="ru-RU"/>
          </a:p>
        </p:txBody>
      </p:sp>
    </p:spTree>
    <p:extLst>
      <p:ext uri="{BB962C8B-B14F-4D97-AF65-F5344CB8AC3E}">
        <p14:creationId xmlns:p14="http://schemas.microsoft.com/office/powerpoint/2010/main" val="2224204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D1C489F-B1B7-4902-9149-8AE57679D04B}" type="datetimeFigureOut">
              <a:rPr lang="ru-RU" smtClean="0"/>
              <a:t>27/02/19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3139D30-A7AE-44E3-A7EB-BC92BD992F4C}" type="slidenum">
              <a:rPr lang="ru-RU" smtClean="0"/>
              <a:t>‹#›</a:t>
            </a:fld>
            <a:endParaRPr lang="ru-RU"/>
          </a:p>
        </p:txBody>
      </p:sp>
    </p:spTree>
    <p:extLst>
      <p:ext uri="{BB962C8B-B14F-4D97-AF65-F5344CB8AC3E}">
        <p14:creationId xmlns:p14="http://schemas.microsoft.com/office/powerpoint/2010/main" val="1089695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1C489F-B1B7-4902-9149-8AE57679D04B}" type="datetimeFigureOut">
              <a:rPr lang="ru-RU" smtClean="0"/>
              <a:t>27/02/19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3139D30-A7AE-44E3-A7EB-BC92BD992F4C}" type="slidenum">
              <a:rPr lang="ru-RU" smtClean="0"/>
              <a:t>‹#›</a:t>
            </a:fld>
            <a:endParaRPr lang="ru-RU"/>
          </a:p>
        </p:txBody>
      </p:sp>
    </p:spTree>
    <p:extLst>
      <p:ext uri="{BB962C8B-B14F-4D97-AF65-F5344CB8AC3E}">
        <p14:creationId xmlns:p14="http://schemas.microsoft.com/office/powerpoint/2010/main" val="537236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D1C489F-B1B7-4902-9149-8AE57679D04B}" type="datetimeFigureOut">
              <a:rPr lang="ru-RU" smtClean="0"/>
              <a:t>27/02/19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3139D30-A7AE-44E3-A7EB-BC92BD992F4C}" type="slidenum">
              <a:rPr lang="ru-RU" smtClean="0"/>
              <a:t>‹#›</a:t>
            </a:fld>
            <a:endParaRPr lang="ru-RU"/>
          </a:p>
        </p:txBody>
      </p:sp>
    </p:spTree>
    <p:extLst>
      <p:ext uri="{BB962C8B-B14F-4D97-AF65-F5344CB8AC3E}">
        <p14:creationId xmlns:p14="http://schemas.microsoft.com/office/powerpoint/2010/main" val="300078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D1C489F-B1B7-4902-9149-8AE57679D04B}" type="datetimeFigureOut">
              <a:rPr lang="ru-RU" smtClean="0"/>
              <a:t>27/02/19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3139D30-A7AE-44E3-A7EB-BC92BD992F4C}" type="slidenum">
              <a:rPr lang="ru-RU" smtClean="0"/>
              <a:t>‹#›</a:t>
            </a:fld>
            <a:endParaRPr lang="ru-RU"/>
          </a:p>
        </p:txBody>
      </p:sp>
    </p:spTree>
    <p:extLst>
      <p:ext uri="{BB962C8B-B14F-4D97-AF65-F5344CB8AC3E}">
        <p14:creationId xmlns:p14="http://schemas.microsoft.com/office/powerpoint/2010/main" val="3200402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D1C489F-B1B7-4902-9149-8AE57679D04B}" type="datetimeFigureOut">
              <a:rPr lang="ru-RU" smtClean="0"/>
              <a:t>27/02/19</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A3139D30-A7AE-44E3-A7EB-BC92BD992F4C}" type="slidenum">
              <a:rPr lang="ru-RU" smtClean="0"/>
              <a:t>‹#›</a:t>
            </a:fld>
            <a:endParaRPr lang="ru-RU"/>
          </a:p>
        </p:txBody>
      </p:sp>
    </p:spTree>
    <p:extLst>
      <p:ext uri="{BB962C8B-B14F-4D97-AF65-F5344CB8AC3E}">
        <p14:creationId xmlns:p14="http://schemas.microsoft.com/office/powerpoint/2010/main" val="306858135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409433"/>
            <a:ext cx="8596668" cy="1751155"/>
          </a:xfrm>
        </p:spPr>
        <p:txBody>
          <a:bodyPr>
            <a:normAutofit fontScale="90000"/>
          </a:bodyPr>
          <a:lstStyle/>
          <a:p>
            <a:pPr algn="ctr"/>
            <a:r>
              <a:rPr lang="kk-KZ" sz="2800" dirty="0" smtClean="0">
                <a:latin typeface="Times New Roman" panose="02020603050405020304" pitchFamily="18" charset="0"/>
                <a:cs typeface="Times New Roman" panose="02020603050405020304" pitchFamily="18" charset="0"/>
              </a:rPr>
              <a:t>Ақмола облысы </a:t>
            </a:r>
            <a:br>
              <a:rPr lang="kk-KZ" sz="2800" dirty="0" smtClean="0">
                <a:latin typeface="Times New Roman" panose="02020603050405020304" pitchFamily="18" charset="0"/>
                <a:cs typeface="Times New Roman" panose="02020603050405020304" pitchFamily="18" charset="0"/>
              </a:rPr>
            </a:br>
            <a:r>
              <a:rPr lang="kk-KZ" sz="2800" dirty="0" smtClean="0">
                <a:latin typeface="Times New Roman" panose="02020603050405020304" pitchFamily="18" charset="0"/>
                <a:cs typeface="Times New Roman" panose="02020603050405020304" pitchFamily="18" charset="0"/>
              </a:rPr>
              <a:t>Аршалы ауданы</a:t>
            </a:r>
            <a:br>
              <a:rPr lang="kk-KZ" sz="2800" dirty="0" smtClean="0">
                <a:latin typeface="Times New Roman" panose="02020603050405020304" pitchFamily="18" charset="0"/>
                <a:cs typeface="Times New Roman" panose="02020603050405020304" pitchFamily="18" charset="0"/>
              </a:rPr>
            </a:br>
            <a:r>
              <a:rPr lang="kk-KZ" sz="2800" dirty="0" smtClean="0">
                <a:latin typeface="Times New Roman" panose="02020603050405020304" pitchFamily="18" charset="0"/>
                <a:cs typeface="Times New Roman" panose="02020603050405020304" pitchFamily="18" charset="0"/>
              </a:rPr>
              <a:t>Жалтыркөл ауылы </a:t>
            </a:r>
            <a:br>
              <a:rPr lang="kk-KZ" sz="2800" dirty="0" smtClean="0">
                <a:latin typeface="Times New Roman" panose="02020603050405020304" pitchFamily="18" charset="0"/>
                <a:cs typeface="Times New Roman" panose="02020603050405020304" pitchFamily="18" charset="0"/>
              </a:rPr>
            </a:br>
            <a:r>
              <a:rPr lang="kk-KZ" sz="2800" dirty="0" smtClean="0">
                <a:latin typeface="Times New Roman" panose="02020603050405020304" pitchFamily="18" charset="0"/>
                <a:cs typeface="Times New Roman" panose="02020603050405020304" pitchFamily="18" charset="0"/>
              </a:rPr>
              <a:t>Мартынов негізгі мектебі</a:t>
            </a: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0" indent="0" algn="ctr">
              <a:buNone/>
            </a:pPr>
            <a:r>
              <a:rPr lang="kk-KZ" sz="3600" dirty="0" smtClean="0">
                <a:latin typeface="Times New Roman" panose="02020603050405020304" pitchFamily="18" charset="0"/>
                <a:cs typeface="Times New Roman" panose="02020603050405020304" pitchFamily="18" charset="0"/>
              </a:rPr>
              <a:t>      </a:t>
            </a:r>
            <a:r>
              <a:rPr lang="kk-KZ" sz="3600" b="1" dirty="0" smtClean="0">
                <a:solidFill>
                  <a:schemeClr val="tx1"/>
                </a:solidFill>
                <a:latin typeface="Times New Roman" panose="02020603050405020304" pitchFamily="18" charset="0"/>
                <a:cs typeface="Times New Roman" panose="02020603050405020304" pitchFamily="18" charset="0"/>
              </a:rPr>
              <a:t>Ғылыми </a:t>
            </a:r>
            <a:r>
              <a:rPr lang="kk-KZ" sz="3600" b="1" dirty="0" smtClean="0">
                <a:solidFill>
                  <a:schemeClr val="tx1"/>
                </a:solidFill>
                <a:latin typeface="Times New Roman" panose="02020603050405020304" pitchFamily="18" charset="0"/>
                <a:cs typeface="Times New Roman" panose="02020603050405020304" pitchFamily="18" charset="0"/>
              </a:rPr>
              <a:t>жоба Тақырыбы:</a:t>
            </a:r>
            <a:endParaRPr lang="kk-KZ" sz="3600" b="1" dirty="0">
              <a:solidFill>
                <a:schemeClr val="tx1"/>
              </a:solidFill>
              <a:latin typeface="Times New Roman" panose="02020603050405020304" pitchFamily="18" charset="0"/>
              <a:cs typeface="Times New Roman" panose="02020603050405020304" pitchFamily="18" charset="0"/>
            </a:endParaRPr>
          </a:p>
          <a:p>
            <a:pPr marL="0" indent="0" algn="ctr">
              <a:buNone/>
            </a:pPr>
            <a:r>
              <a:rPr lang="kk-KZ" sz="3600" b="1" dirty="0">
                <a:solidFill>
                  <a:schemeClr val="tx1"/>
                </a:solidFill>
                <a:latin typeface="Times New Roman" panose="02020603050405020304" pitchFamily="18" charset="0"/>
                <a:cs typeface="Times New Roman" panose="02020603050405020304" pitchFamily="18" charset="0"/>
              </a:rPr>
              <a:t>      Лимонның </a:t>
            </a:r>
            <a:r>
              <a:rPr lang="kk-KZ" sz="3600" b="1" dirty="0" smtClean="0">
                <a:solidFill>
                  <a:schemeClr val="tx1"/>
                </a:solidFill>
                <a:latin typeface="Times New Roman" panose="02020603050405020304" pitchFamily="18" charset="0"/>
                <a:cs typeface="Times New Roman" panose="02020603050405020304" pitchFamily="18" charset="0"/>
              </a:rPr>
              <a:t>пайдасы </a:t>
            </a:r>
            <a:endParaRPr lang="kk-KZ" sz="3600" b="1" dirty="0">
              <a:solidFill>
                <a:schemeClr val="tx1"/>
              </a:solidFill>
              <a:latin typeface="Times New Roman" panose="02020603050405020304" pitchFamily="18" charset="0"/>
              <a:cs typeface="Times New Roman" panose="02020603050405020304" pitchFamily="18" charset="0"/>
            </a:endParaRPr>
          </a:p>
          <a:p>
            <a:pPr marL="0" indent="0" algn="ctr">
              <a:buNone/>
            </a:pPr>
            <a:r>
              <a:rPr lang="kk-KZ" sz="3600" b="1" dirty="0">
                <a:solidFill>
                  <a:schemeClr val="tx1"/>
                </a:solidFill>
                <a:latin typeface="Times New Roman" panose="02020603050405020304" pitchFamily="18" charset="0"/>
                <a:cs typeface="Times New Roman" panose="02020603050405020304" pitchFamily="18" charset="0"/>
              </a:rPr>
              <a:t>    </a:t>
            </a:r>
            <a:r>
              <a:rPr lang="kk-KZ" sz="3600" b="1" dirty="0" smtClean="0">
                <a:solidFill>
                  <a:schemeClr val="tx1"/>
                </a:solidFill>
                <a:latin typeface="Times New Roman" panose="02020603050405020304" pitchFamily="18" charset="0"/>
                <a:cs typeface="Times New Roman" panose="02020603050405020304" pitchFamily="18" charset="0"/>
              </a:rPr>
              <a:t>  </a:t>
            </a:r>
            <a:r>
              <a:rPr lang="kk-KZ" sz="3600" b="1" dirty="0">
                <a:solidFill>
                  <a:schemeClr val="tx1"/>
                </a:solidFill>
                <a:latin typeface="Times New Roman" panose="02020603050405020304" pitchFamily="18" charset="0"/>
                <a:cs typeface="Times New Roman" panose="02020603050405020304" pitchFamily="18" charset="0"/>
              </a:rPr>
              <a:t>мен </a:t>
            </a:r>
            <a:r>
              <a:rPr lang="kk-KZ" sz="3600" b="1" dirty="0" smtClean="0">
                <a:solidFill>
                  <a:schemeClr val="tx1"/>
                </a:solidFill>
                <a:latin typeface="Times New Roman" panose="02020603050405020304" pitchFamily="18" charset="0"/>
                <a:cs typeface="Times New Roman" panose="02020603050405020304" pitchFamily="18" charset="0"/>
              </a:rPr>
              <a:t>қасиеттері!</a:t>
            </a:r>
          </a:p>
          <a:p>
            <a:pPr marL="0" indent="0">
              <a:buNone/>
            </a:pPr>
            <a:r>
              <a:rPr lang="kk-KZ" sz="2400" dirty="0" smtClean="0">
                <a:latin typeface="Times New Roman" panose="02020603050405020304" pitchFamily="18" charset="0"/>
                <a:cs typeface="Times New Roman" panose="02020603050405020304" pitchFamily="18" charset="0"/>
              </a:rPr>
              <a:t>         </a:t>
            </a:r>
            <a:r>
              <a:rPr lang="kk-KZ" sz="2400" b="1" dirty="0" smtClean="0">
                <a:solidFill>
                  <a:schemeClr val="tx1"/>
                </a:solidFill>
                <a:latin typeface="Times New Roman" panose="02020603050405020304" pitchFamily="18" charset="0"/>
                <a:cs typeface="Times New Roman" panose="02020603050405020304" pitchFamily="18" charset="0"/>
              </a:rPr>
              <a:t>Орындаған:                                                 Жетекшісі:</a:t>
            </a:r>
          </a:p>
          <a:p>
            <a:pPr marL="0" indent="0">
              <a:buNone/>
            </a:pPr>
            <a:r>
              <a:rPr lang="kk-KZ" sz="2400" b="1" dirty="0" smtClean="0">
                <a:solidFill>
                  <a:schemeClr val="tx1"/>
                </a:solidFill>
                <a:latin typeface="Times New Roman" panose="02020603050405020304" pitchFamily="18" charset="0"/>
                <a:cs typeface="Times New Roman" panose="02020603050405020304" pitchFamily="18" charset="0"/>
              </a:rPr>
              <a:t> 3 «ә» сынып оқушысы                                   Сабиева Асель </a:t>
            </a:r>
          </a:p>
          <a:p>
            <a:pPr marL="0" indent="0">
              <a:buNone/>
            </a:pPr>
            <a:r>
              <a:rPr lang="kk-KZ" sz="2400" b="1" dirty="0">
                <a:solidFill>
                  <a:schemeClr val="tx1"/>
                </a:solidFill>
                <a:latin typeface="Times New Roman" panose="02020603050405020304" pitchFamily="18" charset="0"/>
                <a:cs typeface="Times New Roman" panose="02020603050405020304" pitchFamily="18" charset="0"/>
              </a:rPr>
              <a:t> </a:t>
            </a:r>
            <a:r>
              <a:rPr lang="kk-KZ" sz="2400" b="1" dirty="0" smtClean="0">
                <a:solidFill>
                  <a:schemeClr val="tx1"/>
                </a:solidFill>
                <a:latin typeface="Times New Roman" panose="02020603050405020304" pitchFamily="18" charset="0"/>
                <a:cs typeface="Times New Roman" panose="02020603050405020304" pitchFamily="18" charset="0"/>
              </a:rPr>
              <a:t>      Исатай Ұлжан                                             Ашукеновна</a:t>
            </a:r>
          </a:p>
          <a:p>
            <a:pPr marL="0" indent="0">
              <a:buNone/>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2489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k-KZ" sz="8000" dirty="0" smtClean="0">
                <a:latin typeface="Times New Roman" panose="02020603050405020304" pitchFamily="18" charset="0"/>
                <a:cs typeface="Times New Roman" panose="02020603050405020304" pitchFamily="18" charset="0"/>
              </a:rPr>
              <a:t>Қорытынды</a:t>
            </a:r>
            <a:endParaRPr lang="ru-RU" sz="8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lgn="just">
              <a:buNone/>
            </a:pPr>
            <a:r>
              <a:rPr lang="kk-KZ" dirty="0" smtClean="0">
                <a:solidFill>
                  <a:srgbClr val="002060"/>
                </a:solidFill>
                <a:latin typeface="Times New Roman" panose="02020603050405020304" pitchFamily="18" charset="0"/>
                <a:cs typeface="Times New Roman" panose="02020603050405020304" pitchFamily="18" charset="0"/>
              </a:rPr>
              <a:t>       </a:t>
            </a:r>
            <a:r>
              <a:rPr lang="kk-KZ" sz="2400" dirty="0" smtClean="0">
                <a:solidFill>
                  <a:srgbClr val="002060"/>
                </a:solidFill>
                <a:latin typeface="Times New Roman" panose="02020603050405020304" pitchFamily="18" charset="0"/>
                <a:cs typeface="Times New Roman" panose="02020603050405020304" pitchFamily="18" charset="0"/>
              </a:rPr>
              <a:t>Тәжірибе </a:t>
            </a:r>
            <a:r>
              <a:rPr lang="kk-KZ" sz="2400" dirty="0">
                <a:solidFill>
                  <a:srgbClr val="002060"/>
                </a:solidFill>
                <a:latin typeface="Times New Roman" panose="02020603050405020304" pitchFamily="18" charset="0"/>
                <a:cs typeface="Times New Roman" panose="02020603050405020304" pitchFamily="18" charset="0"/>
              </a:rPr>
              <a:t>арқылы мен лимонның шын мәнінде таңғажайып жеміс екенін дәлелдедім. Ол үй шаруасына жақсы көмектеседі: киімдегі дақтарды</a:t>
            </a:r>
            <a:r>
              <a:rPr lang="kk-KZ" sz="2400" b="1" dirty="0">
                <a:solidFill>
                  <a:srgbClr val="002060"/>
                </a:solidFill>
                <a:latin typeface="Times New Roman" panose="02020603050405020304" pitchFamily="18" charset="0"/>
                <a:cs typeface="Times New Roman" panose="02020603050405020304" pitchFamily="18" charset="0"/>
              </a:rPr>
              <a:t> </a:t>
            </a:r>
            <a:r>
              <a:rPr lang="kk-KZ" sz="2400" dirty="0">
                <a:solidFill>
                  <a:srgbClr val="002060"/>
                </a:solidFill>
                <a:latin typeface="Times New Roman" panose="02020603050405020304" pitchFamily="18" charset="0"/>
                <a:cs typeface="Times New Roman" panose="02020603050405020304" pitchFamily="18" charset="0"/>
              </a:rPr>
              <a:t>кетіреді, ыдыстарды тазартады, тістің ақ болуына жақсы ықпал етеді, тіпті электр қуатын да береді. Ал адам денсаулығына деген пайдасы шексіз. Сондықтан жемістердің арасында лимонға тең жеміс жоқ деп анықтадым. Күнде бір лимон жесеңіз – ешқашан ауырмайсыз, - деп жұмысымды қорытындылауға болады</a:t>
            </a:r>
          </a:p>
          <a:p>
            <a:endParaRPr lang="ru-RU" dirty="0"/>
          </a:p>
        </p:txBody>
      </p:sp>
    </p:spTree>
    <p:extLst>
      <p:ext uri="{BB962C8B-B14F-4D97-AF65-F5344CB8AC3E}">
        <p14:creationId xmlns:p14="http://schemas.microsoft.com/office/powerpoint/2010/main" val="3689598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609600"/>
            <a:ext cx="9217293" cy="1320800"/>
          </a:xfrm>
        </p:spPr>
        <p:txBody>
          <a:bodyPr>
            <a:noAutofit/>
          </a:bodyPr>
          <a:lstStyle/>
          <a:p>
            <a:pPr algn="ctr"/>
            <a:r>
              <a:rPr lang="kk-KZ" sz="7200" dirty="0" smtClean="0">
                <a:latin typeface="Times New Roman" panose="02020603050405020304" pitchFamily="18" charset="0"/>
                <a:cs typeface="Times New Roman" panose="02020603050405020304" pitchFamily="18" charset="0"/>
              </a:rPr>
              <a:t/>
            </a:r>
            <a:br>
              <a:rPr lang="kk-KZ" sz="7200" dirty="0" smtClean="0">
                <a:latin typeface="Times New Roman" panose="02020603050405020304" pitchFamily="18" charset="0"/>
                <a:cs typeface="Times New Roman" panose="02020603050405020304" pitchFamily="18" charset="0"/>
              </a:rPr>
            </a:br>
            <a:r>
              <a:rPr lang="kk-KZ" sz="7200" dirty="0" smtClean="0">
                <a:latin typeface="Times New Roman" panose="02020603050405020304" pitchFamily="18" charset="0"/>
                <a:cs typeface="Times New Roman" panose="02020603050405020304" pitchFamily="18" charset="0"/>
              </a:rPr>
              <a:t>НАЗАРЛАРЫҢЫЗҒА</a:t>
            </a:r>
            <a:endParaRPr lang="ru-RU" sz="7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0" indent="0" algn="ctr">
              <a:buNone/>
            </a:pPr>
            <a:endParaRPr lang="kk-KZ" sz="7200" dirty="0" smtClean="0">
              <a:solidFill>
                <a:schemeClr val="accent1">
                  <a:lumMod val="75000"/>
                </a:schemeClr>
              </a:solidFill>
              <a:latin typeface="Times New Roman" panose="02020603050405020304" pitchFamily="18" charset="0"/>
              <a:cs typeface="Times New Roman" panose="02020603050405020304" pitchFamily="18" charset="0"/>
            </a:endParaRPr>
          </a:p>
          <a:p>
            <a:pPr marL="0" indent="0" algn="ctr">
              <a:buNone/>
            </a:pPr>
            <a:r>
              <a:rPr lang="kk-KZ" sz="7200" dirty="0" smtClean="0">
                <a:solidFill>
                  <a:schemeClr val="accent1">
                    <a:lumMod val="75000"/>
                  </a:schemeClr>
                </a:solidFill>
                <a:latin typeface="Times New Roman" panose="02020603050405020304" pitchFamily="18" charset="0"/>
                <a:cs typeface="Times New Roman" panose="02020603050405020304" pitchFamily="18" charset="0"/>
              </a:rPr>
              <a:t>РАХМЕТ!</a:t>
            </a:r>
            <a:endParaRPr lang="ru-RU" sz="72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0099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k-KZ" sz="6000" dirty="0" smtClean="0">
                <a:latin typeface="Times New Roman" panose="02020603050405020304" pitchFamily="18" charset="0"/>
                <a:cs typeface="Times New Roman" panose="02020603050405020304" pitchFamily="18" charset="0"/>
              </a:rPr>
              <a:t>Зерттеулер</a:t>
            </a:r>
            <a:endParaRPr lang="ru-RU" sz="6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lgn="just">
              <a:buNone/>
            </a:pPr>
            <a:r>
              <a:rPr lang="kk-KZ" b="1" dirty="0" smtClean="0">
                <a:solidFill>
                  <a:srgbClr val="002060"/>
                </a:solidFill>
                <a:latin typeface="Times New Roman"/>
                <a:ea typeface="Calibri"/>
                <a:cs typeface="Times New Roman"/>
              </a:rPr>
              <a:t>          </a:t>
            </a:r>
            <a:r>
              <a:rPr lang="kk-KZ" sz="2400" b="1" dirty="0" smtClean="0">
                <a:solidFill>
                  <a:srgbClr val="002060"/>
                </a:solidFill>
                <a:latin typeface="Times New Roman"/>
                <a:ea typeface="Calibri"/>
                <a:cs typeface="Times New Roman"/>
              </a:rPr>
              <a:t>Әрбір </a:t>
            </a:r>
            <a:r>
              <a:rPr lang="kk-KZ" sz="2400" b="1" dirty="0">
                <a:solidFill>
                  <a:srgbClr val="002060"/>
                </a:solidFill>
                <a:latin typeface="Times New Roman"/>
                <a:ea typeface="Calibri"/>
                <a:cs typeface="Times New Roman"/>
              </a:rPr>
              <a:t>адам өз денсаулығының мықты болу жолдарын қарастыру керек</a:t>
            </a:r>
            <a:r>
              <a:rPr lang="kk-KZ" sz="2400" b="1" dirty="0" smtClean="0">
                <a:solidFill>
                  <a:srgbClr val="002060"/>
                </a:solidFill>
                <a:latin typeface="Times New Roman"/>
                <a:ea typeface="Calibri"/>
                <a:cs typeface="Times New Roman"/>
              </a:rPr>
              <a:t>. </a:t>
            </a:r>
            <a:r>
              <a:rPr lang="kk-KZ" sz="2400" b="1" dirty="0">
                <a:solidFill>
                  <a:srgbClr val="002060"/>
                </a:solidFill>
                <a:latin typeface="Times New Roman"/>
                <a:ea typeface="Calibri"/>
                <a:cs typeface="Times New Roman"/>
              </a:rPr>
              <a:t>Химиялық тазартқыштар мен жасанды дәрі-дәрмектің орнына экологиялық таза ауыстырылғыш табу керек деп байқадым. Сондықтан жеміс-жидектердің арасынан лимонды таңдап, ол туралы мәлімет тауып, оның қасиеттерін ашып, күнделікті өмірде қолдану тәсілдерімен таныстыруды жөн көрдім.</a:t>
            </a:r>
          </a:p>
          <a:p>
            <a:endParaRPr lang="ru-RU" dirty="0"/>
          </a:p>
        </p:txBody>
      </p:sp>
    </p:spTree>
    <p:extLst>
      <p:ext uri="{BB962C8B-B14F-4D97-AF65-F5344CB8AC3E}">
        <p14:creationId xmlns:p14="http://schemas.microsoft.com/office/powerpoint/2010/main" val="2203202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L="0" indent="0" algn="just">
              <a:lnSpc>
                <a:spcPct val="120000"/>
              </a:lnSpc>
            </a:pPr>
            <a:r>
              <a:rPr lang="kk-KZ" sz="4000" b="1" dirty="0" smtClean="0">
                <a:solidFill>
                  <a:srgbClr val="FF0000"/>
                </a:solidFill>
                <a:latin typeface="Times New Roman" panose="02020603050405020304" pitchFamily="18" charset="0"/>
                <a:cs typeface="Times New Roman" panose="02020603050405020304" pitchFamily="18" charset="0"/>
              </a:rPr>
              <a:t>               </a:t>
            </a:r>
            <a:r>
              <a:rPr lang="kk-KZ" sz="4000" b="1" dirty="0" smtClean="0">
                <a:solidFill>
                  <a:srgbClr val="FF0000"/>
                </a:solidFill>
                <a:latin typeface="Times New Roman" panose="02020603050405020304" pitchFamily="18" charset="0"/>
                <a:cs typeface="Times New Roman" panose="02020603050405020304" pitchFamily="18" charset="0"/>
              </a:rPr>
              <a:t>Жобаның мақсаты</a:t>
            </a:r>
            <a:r>
              <a:rPr lang="kk-KZ" sz="4000" b="1" dirty="0" smtClean="0">
                <a:solidFill>
                  <a:srgbClr val="FF0000"/>
                </a:solidFill>
                <a:latin typeface="Times New Roman" panose="02020603050405020304" pitchFamily="18" charset="0"/>
                <a:cs typeface="Times New Roman" panose="02020603050405020304" pitchFamily="18" charset="0"/>
              </a:rPr>
              <a:t/>
            </a:r>
            <a:br>
              <a:rPr lang="kk-KZ" sz="4000" b="1" dirty="0" smtClean="0">
                <a:solidFill>
                  <a:srgbClr val="FF0000"/>
                </a:solidFill>
                <a:latin typeface="Times New Roman" panose="02020603050405020304" pitchFamily="18" charset="0"/>
                <a:cs typeface="Times New Roman" panose="02020603050405020304" pitchFamily="18" charset="0"/>
              </a:rPr>
            </a:br>
            <a:r>
              <a:rPr lang="kk-KZ" sz="4000" b="1" dirty="0" smtClean="0">
                <a:solidFill>
                  <a:srgbClr val="FF0000"/>
                </a:solidFill>
                <a:latin typeface="Times New Roman" panose="02020603050405020304" pitchFamily="18" charset="0"/>
                <a:cs typeface="Times New Roman" panose="02020603050405020304" pitchFamily="18" charset="0"/>
              </a:rPr>
              <a:t>      </a:t>
            </a:r>
            <a:r>
              <a:rPr lang="kk-KZ" sz="2200" b="1" dirty="0" smtClean="0">
                <a:solidFill>
                  <a:srgbClr val="002060"/>
                </a:solidFill>
                <a:latin typeface="Times New Roman" panose="02020603050405020304" pitchFamily="18" charset="0"/>
                <a:cs typeface="Times New Roman" panose="02020603050405020304" pitchFamily="18" charset="0"/>
              </a:rPr>
              <a:t>Лимон </a:t>
            </a:r>
            <a:r>
              <a:rPr lang="kk-KZ" sz="2200" b="1" dirty="0">
                <a:solidFill>
                  <a:srgbClr val="002060"/>
                </a:solidFill>
                <a:latin typeface="Times New Roman" panose="02020603050405020304" pitchFamily="18" charset="0"/>
                <a:cs typeface="Times New Roman" panose="02020603050405020304" pitchFamily="18" charset="0"/>
              </a:rPr>
              <a:t>жемісінің адам денсаулығына пайдалы екенін түсіндіру. Зерттеу мен тәжірибе өткізіп, лимонның пайдалы қасиеттерін күнделікті тұрмыста қолдану қажеттілігін </a:t>
            </a:r>
            <a:r>
              <a:rPr lang="kk-KZ" sz="2200" b="1" dirty="0" smtClean="0">
                <a:solidFill>
                  <a:srgbClr val="002060"/>
                </a:solidFill>
                <a:latin typeface="Times New Roman" panose="02020603050405020304" pitchFamily="18" charset="0"/>
                <a:cs typeface="Times New Roman" panose="02020603050405020304" pitchFamily="18" charset="0"/>
              </a:rPr>
              <a:t>дәлелдеу</a:t>
            </a:r>
            <a:br>
              <a:rPr lang="kk-KZ" sz="2200" b="1" dirty="0" smtClean="0">
                <a:solidFill>
                  <a:srgbClr val="002060"/>
                </a:solidFill>
                <a:latin typeface="Times New Roman" panose="02020603050405020304" pitchFamily="18" charset="0"/>
                <a:cs typeface="Times New Roman" panose="02020603050405020304" pitchFamily="18" charset="0"/>
              </a:rPr>
            </a:br>
            <a:r>
              <a:rPr lang="kk-KZ" sz="2200" b="1" dirty="0" smtClean="0"/>
              <a:t/>
            </a:r>
            <a:br>
              <a:rPr lang="kk-KZ" sz="2200" b="1" dirty="0" smtClean="0"/>
            </a:br>
            <a:r>
              <a:rPr lang="kk-KZ" sz="2400" b="1" dirty="0"/>
              <a:t/>
            </a:r>
            <a:br>
              <a:rPr lang="kk-KZ" sz="2400" b="1" dirty="0"/>
            </a:br>
            <a:endParaRPr lang="kk-KZ" sz="2400" b="1" dirty="0"/>
          </a:p>
        </p:txBody>
      </p:sp>
      <p:sp>
        <p:nvSpPr>
          <p:cNvPr id="3" name="Объект 2"/>
          <p:cNvSpPr>
            <a:spLocks noGrp="1"/>
          </p:cNvSpPr>
          <p:nvPr>
            <p:ph idx="1"/>
          </p:nvPr>
        </p:nvSpPr>
        <p:spPr/>
        <p:txBody>
          <a:bodyPr>
            <a:normAutofit fontScale="77500" lnSpcReduction="20000"/>
          </a:bodyPr>
          <a:lstStyle/>
          <a:p>
            <a:pPr marL="0" lvl="0" indent="0" algn="ctr">
              <a:buNone/>
            </a:pPr>
            <a:endParaRPr lang="kk-KZ" sz="3200" b="1" dirty="0" smtClean="0">
              <a:solidFill>
                <a:srgbClr val="FF0000"/>
              </a:solidFill>
              <a:latin typeface="Times New Roman"/>
              <a:ea typeface="Calibri"/>
              <a:cs typeface="Times New Roman"/>
            </a:endParaRPr>
          </a:p>
          <a:p>
            <a:pPr marL="0" lvl="0" indent="0" algn="ctr">
              <a:buNone/>
            </a:pPr>
            <a:endParaRPr lang="kk-KZ" sz="3200" b="1" dirty="0" smtClean="0">
              <a:solidFill>
                <a:srgbClr val="FF0000"/>
              </a:solidFill>
              <a:latin typeface="Times New Roman"/>
              <a:ea typeface="Calibri"/>
              <a:cs typeface="Times New Roman"/>
            </a:endParaRPr>
          </a:p>
          <a:p>
            <a:pPr marL="0" lvl="0" indent="0" algn="ctr">
              <a:buNone/>
            </a:pPr>
            <a:r>
              <a:rPr lang="kk-KZ" sz="3200" b="1" dirty="0" smtClean="0">
                <a:solidFill>
                  <a:srgbClr val="FF0000"/>
                </a:solidFill>
                <a:latin typeface="Times New Roman"/>
                <a:ea typeface="Calibri"/>
                <a:cs typeface="Times New Roman"/>
              </a:rPr>
              <a:t>Жобаның міндеті</a:t>
            </a:r>
          </a:p>
          <a:p>
            <a:pPr marL="0" lvl="0" indent="0" algn="just">
              <a:buNone/>
            </a:pPr>
            <a:r>
              <a:rPr lang="kk-KZ" sz="2200" b="1" dirty="0" smtClean="0">
                <a:solidFill>
                  <a:srgbClr val="002060"/>
                </a:solidFill>
                <a:latin typeface="Times New Roman"/>
                <a:ea typeface="Calibri"/>
                <a:cs typeface="Times New Roman"/>
              </a:rPr>
              <a:t>Лимон </a:t>
            </a:r>
            <a:r>
              <a:rPr lang="kk-KZ" sz="2200" b="1" dirty="0">
                <a:solidFill>
                  <a:srgbClr val="002060"/>
                </a:solidFill>
                <a:latin typeface="Times New Roman"/>
                <a:ea typeface="Calibri"/>
                <a:cs typeface="Times New Roman"/>
              </a:rPr>
              <a:t>өсімдігі, құрамы, қасиеттері  туралы мәліметті оқып білу және талдап шығу;</a:t>
            </a:r>
          </a:p>
          <a:p>
            <a:pPr lvl="0" algn="just"/>
            <a:endParaRPr lang="kk-KZ" sz="2200" b="1" dirty="0">
              <a:solidFill>
                <a:srgbClr val="002060"/>
              </a:solidFill>
              <a:latin typeface="Times New Roman"/>
              <a:ea typeface="Calibri"/>
              <a:cs typeface="Times New Roman"/>
            </a:endParaRPr>
          </a:p>
          <a:p>
            <a:pPr marL="0" lvl="0" indent="0" algn="just">
              <a:buNone/>
            </a:pPr>
            <a:r>
              <a:rPr lang="kk-KZ" sz="2200" b="1" dirty="0">
                <a:solidFill>
                  <a:srgbClr val="002060"/>
                </a:solidFill>
                <a:latin typeface="Times New Roman"/>
                <a:ea typeface="Calibri"/>
                <a:cs typeface="Times New Roman"/>
              </a:rPr>
              <a:t>Лимонның адам денсаулығына әсер етуі жөнінде </a:t>
            </a:r>
          </a:p>
          <a:p>
            <a:pPr lvl="0" algn="just"/>
            <a:endParaRPr lang="kk-KZ" sz="2200" b="1" dirty="0">
              <a:solidFill>
                <a:srgbClr val="002060"/>
              </a:solidFill>
              <a:latin typeface="Times New Roman"/>
              <a:ea typeface="Calibri"/>
              <a:cs typeface="Times New Roman"/>
            </a:endParaRPr>
          </a:p>
          <a:p>
            <a:pPr marL="0" lvl="0" indent="0" algn="just">
              <a:buNone/>
            </a:pPr>
            <a:r>
              <a:rPr lang="kk-KZ" sz="2200" b="1" dirty="0">
                <a:solidFill>
                  <a:srgbClr val="002060"/>
                </a:solidFill>
                <a:latin typeface="Times New Roman"/>
                <a:ea typeface="Calibri"/>
                <a:cs typeface="Times New Roman"/>
              </a:rPr>
              <a:t>Лимонның шайдың түсін өзгертіп, кір дақтарды кетіретінін тәжірибе арқылы дәлелдеу</a:t>
            </a:r>
          </a:p>
          <a:p>
            <a:pPr lvl="0" algn="just"/>
            <a:endParaRPr lang="kk-KZ" sz="2200" b="1" dirty="0">
              <a:solidFill>
                <a:srgbClr val="002060"/>
              </a:solidFill>
              <a:latin typeface="Times New Roman"/>
              <a:ea typeface="Calibri"/>
              <a:cs typeface="Times New Roman"/>
            </a:endParaRPr>
          </a:p>
          <a:p>
            <a:pPr marL="0" lvl="0" indent="0" algn="just">
              <a:buNone/>
            </a:pPr>
            <a:r>
              <a:rPr lang="kk-KZ" sz="2200" b="1" dirty="0">
                <a:solidFill>
                  <a:srgbClr val="002060"/>
                </a:solidFill>
                <a:latin typeface="Times New Roman"/>
                <a:ea typeface="Calibri"/>
                <a:cs typeface="Times New Roman"/>
              </a:rPr>
              <a:t>Қорытынды шығарып, зерттеу жұмыстың нәтижесін көрсету.</a:t>
            </a:r>
          </a:p>
          <a:p>
            <a:endParaRPr lang="ru-RU" dirty="0"/>
          </a:p>
        </p:txBody>
      </p:sp>
    </p:spTree>
    <p:extLst>
      <p:ext uri="{BB962C8B-B14F-4D97-AF65-F5344CB8AC3E}">
        <p14:creationId xmlns:p14="http://schemas.microsoft.com/office/powerpoint/2010/main" val="2959121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k-KZ" b="1" dirty="0" smtClean="0">
                <a:solidFill>
                  <a:srgbClr val="C00000"/>
                </a:solidFill>
                <a:latin typeface="Times New Roman" panose="02020603050405020304" pitchFamily="18" charset="0"/>
                <a:cs typeface="Times New Roman" panose="02020603050405020304" pitchFamily="18" charset="0"/>
              </a:rPr>
              <a:t>Лимонның </a:t>
            </a:r>
            <a:r>
              <a:rPr lang="kk-KZ" b="1" dirty="0">
                <a:solidFill>
                  <a:srgbClr val="C00000"/>
                </a:solidFill>
                <a:latin typeface="Times New Roman" panose="02020603050405020304" pitchFamily="18" charset="0"/>
                <a:cs typeface="Times New Roman" panose="02020603050405020304" pitchFamily="18" charset="0"/>
              </a:rPr>
              <a:t>емдік </a:t>
            </a:r>
            <a:r>
              <a:rPr lang="kk-KZ" b="1" dirty="0" smtClean="0">
                <a:solidFill>
                  <a:srgbClr val="C00000"/>
                </a:solidFill>
                <a:latin typeface="Times New Roman" panose="02020603050405020304" pitchFamily="18" charset="0"/>
                <a:cs typeface="Times New Roman" panose="02020603050405020304" pitchFamily="18" charset="0"/>
              </a:rPr>
              <a:t>қасиеттері</a:t>
            </a:r>
            <a:endParaRPr lang="ru-RU" dirty="0"/>
          </a:p>
        </p:txBody>
      </p:sp>
      <p:pic>
        <p:nvPicPr>
          <p:cNvPr id="4" name="Picture 2" descr="C:\Users\admin\Desktop\лимон\origina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94327" y="1423610"/>
            <a:ext cx="2910233" cy="227493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184828" y="1674674"/>
            <a:ext cx="2402006" cy="1754326"/>
          </a:xfrm>
          <a:prstGeom prst="rect">
            <a:avLst/>
          </a:prstGeom>
        </p:spPr>
        <p:txBody>
          <a:bodyPr wrap="square">
            <a:spAutoFit/>
          </a:bodyPr>
          <a:lstStyle/>
          <a:p>
            <a:r>
              <a:rPr lang="kk-KZ" dirty="0">
                <a:solidFill>
                  <a:srgbClr val="002060"/>
                </a:solidFill>
                <a:latin typeface="Times New Roman" panose="02020603050405020304" pitchFamily="18" charset="0"/>
                <a:cs typeface="Times New Roman" panose="02020603050405020304" pitchFamily="18" charset="0"/>
              </a:rPr>
              <a:t>иммунитетті жақсартуға, </a:t>
            </a:r>
            <a:r>
              <a:rPr lang="kk-KZ" dirty="0" smtClean="0">
                <a:solidFill>
                  <a:srgbClr val="002060"/>
                </a:solidFill>
                <a:latin typeface="Times New Roman" panose="02020603050405020304" pitchFamily="18" charset="0"/>
                <a:cs typeface="Times New Roman" panose="02020603050405020304" pitchFamily="18" charset="0"/>
              </a:rPr>
              <a:t>ұмытшақтық, </a:t>
            </a:r>
            <a:r>
              <a:rPr lang="kk-KZ" dirty="0">
                <a:solidFill>
                  <a:srgbClr val="002060"/>
                </a:solidFill>
                <a:latin typeface="Times New Roman" panose="02020603050405020304" pitchFamily="18" charset="0"/>
                <a:cs typeface="Times New Roman" panose="02020603050405020304" pitchFamily="18" charset="0"/>
              </a:rPr>
              <a:t>анемия сияқты аурулардан </a:t>
            </a:r>
            <a:r>
              <a:rPr lang="kk-KZ" dirty="0" smtClean="0">
                <a:solidFill>
                  <a:srgbClr val="002060"/>
                </a:solidFill>
                <a:latin typeface="Times New Roman" panose="02020603050405020304" pitchFamily="18" charset="0"/>
                <a:cs typeface="Times New Roman" panose="02020603050405020304" pitchFamily="18" charset="0"/>
              </a:rPr>
              <a:t>арылуға көмектеседі. </a:t>
            </a:r>
            <a:r>
              <a:rPr lang="kk-KZ" dirty="0">
                <a:solidFill>
                  <a:srgbClr val="002060"/>
                </a:solidFill>
                <a:latin typeface="Times New Roman" panose="02020603050405020304" pitchFamily="18" charset="0"/>
                <a:cs typeface="Times New Roman" panose="02020603050405020304" pitchFamily="18" charset="0"/>
              </a:rPr>
              <a:t/>
            </a:r>
            <a:br>
              <a:rPr lang="kk-KZ" dirty="0">
                <a:solidFill>
                  <a:srgbClr val="002060"/>
                </a:solidFill>
                <a:latin typeface="Times New Roman" panose="02020603050405020304" pitchFamily="18" charset="0"/>
                <a:cs typeface="Times New Roman" panose="02020603050405020304" pitchFamily="18" charset="0"/>
              </a:rPr>
            </a:br>
            <a:endParaRPr lang="ru-RU" dirty="0"/>
          </a:p>
        </p:txBody>
      </p:sp>
      <p:sp>
        <p:nvSpPr>
          <p:cNvPr id="8" name="Прямоугольник 7"/>
          <p:cNvSpPr/>
          <p:nvPr/>
        </p:nvSpPr>
        <p:spPr>
          <a:xfrm>
            <a:off x="7845385" y="1674674"/>
            <a:ext cx="2576168" cy="1477328"/>
          </a:xfrm>
          <a:prstGeom prst="rect">
            <a:avLst/>
          </a:prstGeom>
        </p:spPr>
        <p:txBody>
          <a:bodyPr wrap="square">
            <a:spAutoFit/>
          </a:bodyPr>
          <a:lstStyle/>
          <a:p>
            <a:r>
              <a:rPr lang="kk-KZ" dirty="0">
                <a:solidFill>
                  <a:srgbClr val="002060"/>
                </a:solidFill>
                <a:latin typeface="Times New Roman"/>
                <a:ea typeface="Calibri"/>
              </a:rPr>
              <a:t>ағзадан қажет емес </a:t>
            </a:r>
            <a:br>
              <a:rPr lang="kk-KZ" dirty="0">
                <a:solidFill>
                  <a:srgbClr val="002060"/>
                </a:solidFill>
                <a:latin typeface="Times New Roman"/>
                <a:ea typeface="Calibri"/>
              </a:rPr>
            </a:br>
            <a:r>
              <a:rPr lang="kk-KZ" dirty="0" smtClean="0">
                <a:solidFill>
                  <a:srgbClr val="002060"/>
                </a:solidFill>
                <a:latin typeface="Times New Roman"/>
                <a:ea typeface="Calibri"/>
              </a:rPr>
              <a:t>қоқыстарды </a:t>
            </a:r>
            <a:r>
              <a:rPr lang="kk-KZ" dirty="0">
                <a:solidFill>
                  <a:srgbClr val="002060"/>
                </a:solidFill>
                <a:latin typeface="Times New Roman"/>
                <a:ea typeface="Calibri"/>
              </a:rPr>
              <a:t>шығаруға</a:t>
            </a:r>
            <a:br>
              <a:rPr lang="kk-KZ" dirty="0">
                <a:solidFill>
                  <a:srgbClr val="002060"/>
                </a:solidFill>
                <a:latin typeface="Times New Roman"/>
                <a:ea typeface="Calibri"/>
              </a:rPr>
            </a:br>
            <a:r>
              <a:rPr lang="kk-KZ" dirty="0">
                <a:solidFill>
                  <a:srgbClr val="002060"/>
                </a:solidFill>
                <a:latin typeface="Times New Roman"/>
                <a:ea typeface="Calibri"/>
              </a:rPr>
              <a:t> көмектеседі</a:t>
            </a:r>
            <a:r>
              <a:rPr lang="kk-KZ" dirty="0">
                <a:solidFill>
                  <a:srgbClr val="002060"/>
                </a:solidFill>
              </a:rPr>
              <a:t/>
            </a:r>
            <a:br>
              <a:rPr lang="kk-KZ" dirty="0">
                <a:solidFill>
                  <a:srgbClr val="002060"/>
                </a:solidFill>
              </a:rPr>
            </a:br>
            <a:r>
              <a:rPr lang="ru-RU" dirty="0"/>
              <a:t/>
            </a:r>
            <a:br>
              <a:rPr lang="ru-RU" dirty="0"/>
            </a:br>
            <a:endParaRPr lang="ru-RU" dirty="0"/>
          </a:p>
        </p:txBody>
      </p:sp>
      <p:sp>
        <p:nvSpPr>
          <p:cNvPr id="10" name="Прямоугольник 9"/>
          <p:cNvSpPr/>
          <p:nvPr/>
        </p:nvSpPr>
        <p:spPr>
          <a:xfrm>
            <a:off x="922993" y="3848595"/>
            <a:ext cx="2516242" cy="1200329"/>
          </a:xfrm>
          <a:prstGeom prst="rect">
            <a:avLst/>
          </a:prstGeom>
        </p:spPr>
        <p:txBody>
          <a:bodyPr wrap="square">
            <a:spAutoFit/>
          </a:bodyPr>
          <a:lstStyle/>
          <a:p>
            <a:pPr algn="ctr"/>
            <a:r>
              <a:rPr lang="kk-KZ" dirty="0">
                <a:solidFill>
                  <a:srgbClr val="002060"/>
                </a:solidFill>
                <a:latin typeface="Times New Roman" panose="02020603050405020304" pitchFamily="18" charset="0"/>
                <a:cs typeface="Times New Roman" panose="02020603050405020304" pitchFamily="18" charset="0"/>
              </a:rPr>
              <a:t>антисептикалық қасиеті қолданып, жараларды емдеуге болады</a:t>
            </a:r>
          </a:p>
        </p:txBody>
      </p:sp>
      <p:sp>
        <p:nvSpPr>
          <p:cNvPr id="12" name="Прямоугольник 11"/>
          <p:cNvSpPr/>
          <p:nvPr/>
        </p:nvSpPr>
        <p:spPr>
          <a:xfrm>
            <a:off x="4635706" y="4067740"/>
            <a:ext cx="1948226" cy="923330"/>
          </a:xfrm>
          <a:prstGeom prst="rect">
            <a:avLst/>
          </a:prstGeom>
        </p:spPr>
        <p:txBody>
          <a:bodyPr wrap="none">
            <a:spAutoFit/>
          </a:bodyPr>
          <a:lstStyle/>
          <a:p>
            <a:pPr algn="ctr"/>
            <a:r>
              <a:rPr lang="kk-KZ" dirty="0">
                <a:solidFill>
                  <a:srgbClr val="002060"/>
                </a:solidFill>
                <a:latin typeface="Times New Roman" panose="02020603050405020304" pitchFamily="18" charset="0"/>
                <a:cs typeface="Times New Roman" panose="02020603050405020304" pitchFamily="18" charset="0"/>
              </a:rPr>
              <a:t>авитаминоз бен </a:t>
            </a:r>
            <a:endParaRPr lang="kk-KZ" dirty="0" smtClean="0">
              <a:solidFill>
                <a:srgbClr val="002060"/>
              </a:solidFill>
              <a:latin typeface="Times New Roman" panose="02020603050405020304" pitchFamily="18" charset="0"/>
              <a:cs typeface="Times New Roman" panose="02020603050405020304" pitchFamily="18" charset="0"/>
            </a:endParaRPr>
          </a:p>
          <a:p>
            <a:pPr algn="ctr"/>
            <a:r>
              <a:rPr lang="kk-KZ" dirty="0" smtClean="0">
                <a:solidFill>
                  <a:srgbClr val="002060"/>
                </a:solidFill>
                <a:latin typeface="Times New Roman" panose="02020603050405020304" pitchFamily="18" charset="0"/>
                <a:cs typeface="Times New Roman" panose="02020603050405020304" pitchFamily="18" charset="0"/>
              </a:rPr>
              <a:t>гиповитаминозды</a:t>
            </a:r>
          </a:p>
          <a:p>
            <a:pPr algn="ctr"/>
            <a:r>
              <a:rPr lang="kk-KZ" dirty="0" smtClean="0">
                <a:solidFill>
                  <a:srgbClr val="002060"/>
                </a:solidFill>
                <a:latin typeface="Times New Roman" panose="02020603050405020304" pitchFamily="18" charset="0"/>
                <a:cs typeface="Times New Roman" panose="02020603050405020304" pitchFamily="18" charset="0"/>
              </a:rPr>
              <a:t> </a:t>
            </a:r>
            <a:r>
              <a:rPr lang="kk-KZ" dirty="0">
                <a:solidFill>
                  <a:srgbClr val="002060"/>
                </a:solidFill>
                <a:latin typeface="Times New Roman" panose="02020603050405020304" pitchFamily="18" charset="0"/>
                <a:cs typeface="Times New Roman" panose="02020603050405020304" pitchFamily="18" charset="0"/>
              </a:rPr>
              <a:t>алдын алады</a:t>
            </a:r>
          </a:p>
        </p:txBody>
      </p:sp>
      <p:sp>
        <p:nvSpPr>
          <p:cNvPr id="14" name="Прямоугольник 13"/>
          <p:cNvSpPr/>
          <p:nvPr/>
        </p:nvSpPr>
        <p:spPr>
          <a:xfrm>
            <a:off x="7907766" y="3852322"/>
            <a:ext cx="1716817" cy="923330"/>
          </a:xfrm>
          <a:prstGeom prst="rect">
            <a:avLst/>
          </a:prstGeom>
        </p:spPr>
        <p:txBody>
          <a:bodyPr wrap="none">
            <a:spAutoFit/>
          </a:bodyPr>
          <a:lstStyle/>
          <a:p>
            <a:pPr algn="ctr"/>
            <a:r>
              <a:rPr lang="kk-KZ" dirty="0">
                <a:solidFill>
                  <a:srgbClr val="002060"/>
                </a:solidFill>
                <a:latin typeface="Times New Roman"/>
                <a:ea typeface="Calibri"/>
              </a:rPr>
              <a:t>жұқпалы </a:t>
            </a:r>
            <a:r>
              <a:rPr lang="kk-KZ" dirty="0" smtClean="0">
                <a:solidFill>
                  <a:srgbClr val="002060"/>
                </a:solidFill>
                <a:latin typeface="Times New Roman"/>
                <a:ea typeface="Calibri"/>
              </a:rPr>
              <a:t>тұмау</a:t>
            </a:r>
          </a:p>
          <a:p>
            <a:pPr algn="ctr"/>
            <a:r>
              <a:rPr lang="kk-KZ" dirty="0" smtClean="0">
                <a:solidFill>
                  <a:srgbClr val="002060"/>
                </a:solidFill>
                <a:latin typeface="Times New Roman"/>
                <a:ea typeface="Calibri"/>
              </a:rPr>
              <a:t> </a:t>
            </a:r>
            <a:r>
              <a:rPr lang="kk-KZ" dirty="0">
                <a:solidFill>
                  <a:srgbClr val="002060"/>
                </a:solidFill>
                <a:latin typeface="Times New Roman"/>
                <a:ea typeface="Calibri"/>
              </a:rPr>
              <a:t>ауруына төтеп </a:t>
            </a:r>
            <a:endParaRPr lang="kk-KZ" dirty="0" smtClean="0">
              <a:solidFill>
                <a:srgbClr val="002060"/>
              </a:solidFill>
              <a:latin typeface="Times New Roman"/>
              <a:ea typeface="Calibri"/>
            </a:endParaRPr>
          </a:p>
          <a:p>
            <a:pPr algn="ctr"/>
            <a:r>
              <a:rPr lang="kk-KZ" dirty="0" smtClean="0">
                <a:solidFill>
                  <a:srgbClr val="002060"/>
                </a:solidFill>
                <a:latin typeface="Times New Roman"/>
                <a:ea typeface="Calibri"/>
              </a:rPr>
              <a:t>бере </a:t>
            </a:r>
            <a:r>
              <a:rPr lang="kk-KZ" dirty="0">
                <a:solidFill>
                  <a:srgbClr val="002060"/>
                </a:solidFill>
                <a:latin typeface="Times New Roman"/>
                <a:ea typeface="Calibri"/>
              </a:rPr>
              <a:t>алады</a:t>
            </a:r>
            <a:endParaRPr lang="kk-KZ" dirty="0">
              <a:solidFill>
                <a:srgbClr val="002060"/>
              </a:solidFill>
            </a:endParaRPr>
          </a:p>
        </p:txBody>
      </p:sp>
      <p:sp>
        <p:nvSpPr>
          <p:cNvPr id="16" name="Прямоугольник 15"/>
          <p:cNvSpPr/>
          <p:nvPr/>
        </p:nvSpPr>
        <p:spPr>
          <a:xfrm>
            <a:off x="2670175" y="5198974"/>
            <a:ext cx="6096000" cy="1200329"/>
          </a:xfrm>
          <a:prstGeom prst="rect">
            <a:avLst/>
          </a:prstGeom>
        </p:spPr>
        <p:txBody>
          <a:bodyPr>
            <a:spAutoFit/>
          </a:bodyPr>
          <a:lstStyle/>
          <a:p>
            <a:pPr algn="ctr"/>
            <a:r>
              <a:rPr lang="kk-KZ" dirty="0">
                <a:solidFill>
                  <a:srgbClr val="C00000"/>
                </a:solidFill>
                <a:latin typeface="Times New Roman" panose="02020603050405020304" pitchFamily="18" charset="0"/>
                <a:cs typeface="Times New Roman" panose="02020603050405020304" pitchFamily="18" charset="0"/>
              </a:rPr>
              <a:t>лимон қатты аллергия қоздырғышы болуы мүмкін; </a:t>
            </a:r>
          </a:p>
          <a:p>
            <a:pPr algn="ctr"/>
            <a:r>
              <a:rPr lang="kk-KZ" dirty="0">
                <a:solidFill>
                  <a:srgbClr val="C00000"/>
                </a:solidFill>
                <a:latin typeface="Times New Roman" panose="02020603050405020304" pitchFamily="18" charset="0"/>
                <a:cs typeface="Times New Roman" panose="02020603050405020304" pitchFamily="18" charset="0"/>
              </a:rPr>
              <a:t>лимонды тіс эмальдары нашар жандар сирек жегені дұрыс; </a:t>
            </a:r>
          </a:p>
          <a:p>
            <a:pPr algn="ctr"/>
            <a:r>
              <a:rPr lang="kk-KZ" dirty="0">
                <a:solidFill>
                  <a:srgbClr val="C00000"/>
                </a:solidFill>
                <a:latin typeface="Times New Roman" panose="02020603050405020304" pitchFamily="18" charset="0"/>
                <a:cs typeface="Times New Roman" panose="02020603050405020304" pitchFamily="18" charset="0"/>
              </a:rPr>
              <a:t>гастрит, асқорыту жолдарының ауруына шалдыққандарға лимон жеуге мүлдем тыйым салынған</a:t>
            </a:r>
            <a:r>
              <a:rPr lang="kk-KZ"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09640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b="1" dirty="0">
                <a:solidFill>
                  <a:srgbClr val="C00000"/>
                </a:solidFill>
                <a:latin typeface="Times New Roman" panose="02020603050405020304" pitchFamily="18" charset="0"/>
                <a:cs typeface="Times New Roman" panose="02020603050405020304" pitchFamily="18" charset="0"/>
              </a:rPr>
              <a:t>Зерттеудің тәсілдері</a:t>
            </a:r>
            <a:br>
              <a:rPr lang="kk-KZ" b="1" dirty="0">
                <a:solidFill>
                  <a:srgbClr val="C00000"/>
                </a:solidFill>
                <a:latin typeface="Times New Roman" panose="02020603050405020304" pitchFamily="18" charset="0"/>
                <a:cs typeface="Times New Roman" panose="02020603050405020304" pitchFamily="18" charset="0"/>
              </a:rPr>
            </a:br>
            <a:endParaRPr lang="ru-RU" dirty="0"/>
          </a:p>
        </p:txBody>
      </p:sp>
      <p:pic>
        <p:nvPicPr>
          <p:cNvPr id="4" name="Объект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1053" y="1270001"/>
            <a:ext cx="3822016" cy="2360303"/>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7056" y="1270002"/>
            <a:ext cx="4194866" cy="2360302"/>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334" y="4179763"/>
            <a:ext cx="4252154" cy="2040161"/>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7056" y="4121625"/>
            <a:ext cx="4194866" cy="2098299"/>
          </a:xfrm>
          <a:prstGeom prst="rect">
            <a:avLst/>
          </a:prstGeom>
        </p:spPr>
      </p:pic>
    </p:spTree>
    <p:extLst>
      <p:ext uri="{BB962C8B-B14F-4D97-AF65-F5344CB8AC3E}">
        <p14:creationId xmlns:p14="http://schemas.microsoft.com/office/powerpoint/2010/main" val="538865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5759" y="264521"/>
            <a:ext cx="8596668" cy="1134835"/>
          </a:xfrm>
        </p:spPr>
        <p:txBody>
          <a:bodyPr>
            <a:normAutofit fontScale="90000"/>
          </a:bodyPr>
          <a:lstStyle/>
          <a:p>
            <a:pPr algn="ctr"/>
            <a:r>
              <a:rPr lang="kk-KZ" b="1" dirty="0">
                <a:solidFill>
                  <a:srgbClr val="C00000"/>
                </a:solidFill>
                <a:latin typeface="Times New Roman"/>
                <a:ea typeface="Calibri"/>
              </a:rPr>
              <a:t>Лимоннан жасаған </a:t>
            </a:r>
            <a:r>
              <a:rPr lang="kk-KZ" b="1" dirty="0" smtClean="0">
                <a:solidFill>
                  <a:srgbClr val="C00000"/>
                </a:solidFill>
                <a:latin typeface="Times New Roman"/>
                <a:ea typeface="Calibri"/>
              </a:rPr>
              <a:t/>
            </a:r>
            <a:br>
              <a:rPr lang="kk-KZ" b="1" dirty="0" smtClean="0">
                <a:solidFill>
                  <a:srgbClr val="C00000"/>
                </a:solidFill>
                <a:latin typeface="Times New Roman"/>
                <a:ea typeface="Calibri"/>
              </a:rPr>
            </a:br>
            <a:r>
              <a:rPr lang="kk-KZ" b="1" dirty="0" smtClean="0">
                <a:solidFill>
                  <a:srgbClr val="C00000"/>
                </a:solidFill>
                <a:latin typeface="Times New Roman"/>
                <a:ea typeface="Calibri"/>
              </a:rPr>
              <a:t>тәжірибелерім</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6367" y="1399356"/>
            <a:ext cx="3046615" cy="1891145"/>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3610" y="1536794"/>
            <a:ext cx="2928673" cy="3772185"/>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367" y="3366325"/>
            <a:ext cx="3011648" cy="2118021"/>
          </a:xfrm>
          <a:prstGeom prst="rect">
            <a:avLst/>
          </a:prstGeom>
        </p:spPr>
      </p:pic>
      <p:pic>
        <p:nvPicPr>
          <p:cNvPr id="8" name="Объект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1362" y="1501951"/>
            <a:ext cx="3138103" cy="1742383"/>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78301" y="3366325"/>
            <a:ext cx="2995023" cy="1942654"/>
          </a:xfrm>
          <a:prstGeom prst="rect">
            <a:avLst/>
          </a:prstGeom>
        </p:spPr>
      </p:pic>
      <p:sp>
        <p:nvSpPr>
          <p:cNvPr id="11" name="Прямоугольник 10"/>
          <p:cNvSpPr/>
          <p:nvPr/>
        </p:nvSpPr>
        <p:spPr>
          <a:xfrm>
            <a:off x="559558" y="5804585"/>
            <a:ext cx="2950908" cy="1200329"/>
          </a:xfrm>
          <a:prstGeom prst="rect">
            <a:avLst/>
          </a:prstGeom>
        </p:spPr>
        <p:txBody>
          <a:bodyPr wrap="square">
            <a:spAutoFit/>
          </a:bodyPr>
          <a:lstStyle/>
          <a:p>
            <a:pPr algn="ctr"/>
            <a:r>
              <a:rPr lang="kk-KZ" b="1" dirty="0">
                <a:solidFill>
                  <a:srgbClr val="002060"/>
                </a:solidFill>
                <a:latin typeface="Times New Roman"/>
                <a:ea typeface="Calibri"/>
              </a:rPr>
              <a:t>Лимон шайдың түсін өзгерте алады және де қан қысымы жоғарылағанда ішсе қалпына келеді</a:t>
            </a:r>
          </a:p>
        </p:txBody>
      </p:sp>
      <p:sp>
        <p:nvSpPr>
          <p:cNvPr id="13" name="Прямоугольник 12"/>
          <p:cNvSpPr/>
          <p:nvPr/>
        </p:nvSpPr>
        <p:spPr>
          <a:xfrm>
            <a:off x="4131362" y="5421998"/>
            <a:ext cx="3138104" cy="923330"/>
          </a:xfrm>
          <a:prstGeom prst="rect">
            <a:avLst/>
          </a:prstGeom>
        </p:spPr>
        <p:txBody>
          <a:bodyPr wrap="square">
            <a:spAutoFit/>
          </a:bodyPr>
          <a:lstStyle/>
          <a:p>
            <a:r>
              <a:rPr lang="kk-KZ" b="1" dirty="0">
                <a:solidFill>
                  <a:srgbClr val="002060"/>
                </a:solidFill>
                <a:latin typeface="Times New Roman"/>
                <a:ea typeface="Calibri"/>
              </a:rPr>
              <a:t>Лимонды ас содасына қосып түрлі тәтті нандарға қосуға болады</a:t>
            </a:r>
          </a:p>
        </p:txBody>
      </p:sp>
      <p:sp>
        <p:nvSpPr>
          <p:cNvPr id="15" name="Прямоугольник 14"/>
          <p:cNvSpPr/>
          <p:nvPr/>
        </p:nvSpPr>
        <p:spPr>
          <a:xfrm>
            <a:off x="8152688" y="5628759"/>
            <a:ext cx="2669596" cy="923330"/>
          </a:xfrm>
          <a:prstGeom prst="rect">
            <a:avLst/>
          </a:prstGeom>
        </p:spPr>
        <p:txBody>
          <a:bodyPr wrap="square">
            <a:spAutoFit/>
          </a:bodyPr>
          <a:lstStyle/>
          <a:p>
            <a:r>
              <a:rPr lang="kk-KZ" b="1" dirty="0">
                <a:solidFill>
                  <a:srgbClr val="002060"/>
                </a:solidFill>
                <a:latin typeface="Times New Roman"/>
                <a:ea typeface="Calibri"/>
              </a:rPr>
              <a:t>Басқа да көп заттарды жсауға қолдануға болады</a:t>
            </a:r>
          </a:p>
        </p:txBody>
      </p:sp>
    </p:spTree>
    <p:extLst>
      <p:ext uri="{BB962C8B-B14F-4D97-AF65-F5344CB8AC3E}">
        <p14:creationId xmlns:p14="http://schemas.microsoft.com/office/powerpoint/2010/main" val="1673450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b="1" dirty="0">
                <a:solidFill>
                  <a:srgbClr val="C00000"/>
                </a:solidFill>
                <a:latin typeface="Times New Roman"/>
                <a:ea typeface="Calibri"/>
              </a:rPr>
              <a:t>Лимонның қасиеттерін </a:t>
            </a:r>
            <a:r>
              <a:rPr lang="kk-KZ" b="1" dirty="0" smtClean="0">
                <a:solidFill>
                  <a:srgbClr val="C00000"/>
                </a:solidFill>
                <a:latin typeface="Times New Roman"/>
                <a:ea typeface="Calibri"/>
              </a:rPr>
              <a:t/>
            </a:r>
            <a:br>
              <a:rPr lang="kk-KZ" b="1" dirty="0" smtClean="0">
                <a:solidFill>
                  <a:srgbClr val="C00000"/>
                </a:solidFill>
                <a:latin typeface="Times New Roman"/>
                <a:ea typeface="Calibri"/>
              </a:rPr>
            </a:br>
            <a:r>
              <a:rPr lang="kk-KZ" b="1" dirty="0" smtClean="0">
                <a:solidFill>
                  <a:srgbClr val="C00000"/>
                </a:solidFill>
                <a:latin typeface="Times New Roman"/>
                <a:ea typeface="Calibri"/>
              </a:rPr>
              <a:t>тексеру</a:t>
            </a:r>
            <a:endParaRPr lang="ru-RU" dirty="0"/>
          </a:p>
        </p:txBody>
      </p:sp>
      <p:sp>
        <p:nvSpPr>
          <p:cNvPr id="3" name="Объект 2"/>
          <p:cNvSpPr>
            <a:spLocks noGrp="1"/>
          </p:cNvSpPr>
          <p:nvPr>
            <p:ph idx="1"/>
          </p:nvPr>
        </p:nvSpPr>
        <p:spPr>
          <a:xfrm>
            <a:off x="677334" y="1787857"/>
            <a:ext cx="8596668" cy="4253505"/>
          </a:xfrm>
        </p:spPr>
        <p:txBody>
          <a:bodyPr/>
          <a:lstStyle/>
          <a:p>
            <a:pPr marL="0" lvl="0" indent="0" algn="just">
              <a:lnSpc>
                <a:spcPct val="115000"/>
              </a:lnSpc>
              <a:spcBef>
                <a:spcPts val="0"/>
              </a:spcBef>
              <a:buNone/>
            </a:pPr>
            <a:r>
              <a:rPr lang="kk-KZ" b="1" dirty="0">
                <a:solidFill>
                  <a:srgbClr val="002060"/>
                </a:solidFill>
                <a:latin typeface="Times New Roman"/>
                <a:ea typeface="Calibri"/>
                <a:cs typeface="Times New Roman"/>
              </a:rPr>
              <a:t>1 тәжірибе: </a:t>
            </a:r>
            <a:r>
              <a:rPr lang="kk-KZ" dirty="0">
                <a:solidFill>
                  <a:srgbClr val="C00000"/>
                </a:solidFill>
                <a:latin typeface="Times New Roman"/>
                <a:ea typeface="Calibri"/>
                <a:cs typeface="Times New Roman"/>
              </a:rPr>
              <a:t>Лимон шырынымен шарды үрлеуге болады</a:t>
            </a:r>
          </a:p>
          <a:p>
            <a:pPr marL="0" lvl="0" indent="0" algn="just">
              <a:lnSpc>
                <a:spcPct val="115000"/>
              </a:lnSpc>
              <a:spcBef>
                <a:spcPts val="0"/>
              </a:spcBef>
              <a:buNone/>
            </a:pPr>
            <a:r>
              <a:rPr lang="kk-KZ" b="1" dirty="0">
                <a:solidFill>
                  <a:srgbClr val="002060"/>
                </a:solidFill>
                <a:latin typeface="Times New Roman"/>
                <a:ea typeface="Calibri"/>
                <a:cs typeface="Times New Roman"/>
              </a:rPr>
              <a:t>Қажетті құралдар</a:t>
            </a:r>
            <a:r>
              <a:rPr lang="kk-KZ" dirty="0">
                <a:solidFill>
                  <a:srgbClr val="002060"/>
                </a:solidFill>
                <a:latin typeface="Times New Roman"/>
                <a:ea typeface="Calibri"/>
                <a:cs typeface="Times New Roman"/>
              </a:rPr>
              <a:t>: су, лимон, ас содасы, баклашка, шар.</a:t>
            </a:r>
          </a:p>
          <a:p>
            <a:pPr marL="0" lvl="0" indent="0" algn="just">
              <a:lnSpc>
                <a:spcPct val="115000"/>
              </a:lnSpc>
              <a:spcBef>
                <a:spcPts val="0"/>
              </a:spcBef>
              <a:buNone/>
            </a:pPr>
            <a:r>
              <a:rPr lang="kk-KZ" dirty="0">
                <a:solidFill>
                  <a:srgbClr val="002060"/>
                </a:solidFill>
                <a:latin typeface="Times New Roman"/>
                <a:ea typeface="Calibri"/>
                <a:cs typeface="Times New Roman"/>
              </a:rPr>
              <a:t>Ыдысқа  бір қасық ас содасын салып оған лимон щырынын салдым. Жақсылап араластырып баклашкаға су құйып сол суға лимон қосылған шырынды құйдым да шарды баклашканың аузына кигіздім. Сонда шардың ішін ауаға толды.</a:t>
            </a:r>
          </a:p>
          <a:p>
            <a:pPr marL="0" lvl="0" indent="0" algn="just">
              <a:lnSpc>
                <a:spcPct val="115000"/>
              </a:lnSpc>
              <a:spcBef>
                <a:spcPts val="0"/>
              </a:spcBef>
              <a:buNone/>
            </a:pPr>
            <a:r>
              <a:rPr lang="kk-KZ" b="1" dirty="0">
                <a:solidFill>
                  <a:srgbClr val="002060"/>
                </a:solidFill>
                <a:latin typeface="Times New Roman"/>
                <a:ea typeface="Calibri"/>
                <a:cs typeface="Times New Roman"/>
              </a:rPr>
              <a:t>Тұжырым: </a:t>
            </a:r>
            <a:r>
              <a:rPr lang="kk-KZ" dirty="0">
                <a:solidFill>
                  <a:srgbClr val="C00000"/>
                </a:solidFill>
                <a:latin typeface="Times New Roman"/>
                <a:ea typeface="Calibri"/>
                <a:cs typeface="Times New Roman"/>
              </a:rPr>
              <a:t>Лимон осындай қасиеті бар екенін білдім!</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381" y="3766845"/>
            <a:ext cx="2324794" cy="3102124"/>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1691" y="3755876"/>
            <a:ext cx="2401238" cy="3068960"/>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208" y="3764838"/>
            <a:ext cx="2330752" cy="3068960"/>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48239" y="3764838"/>
            <a:ext cx="2285111" cy="3059998"/>
          </a:xfrm>
          <a:prstGeom prst="rect">
            <a:avLst/>
          </a:prstGeom>
        </p:spPr>
      </p:pic>
    </p:spTree>
    <p:extLst>
      <p:ext uri="{BB962C8B-B14F-4D97-AF65-F5344CB8AC3E}">
        <p14:creationId xmlns:p14="http://schemas.microsoft.com/office/powerpoint/2010/main" val="1409481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b="1" dirty="0">
                <a:solidFill>
                  <a:srgbClr val="C00000"/>
                </a:solidFill>
                <a:latin typeface="Times New Roman"/>
                <a:ea typeface="Calibri"/>
              </a:rPr>
              <a:t>Лимонды тәтті тоқаштардың түсін келтіруге арналған қоспа</a:t>
            </a:r>
            <a:endParaRPr lang="ru-RU" dirty="0"/>
          </a:p>
        </p:txBody>
      </p:sp>
      <p:sp>
        <p:nvSpPr>
          <p:cNvPr id="3" name="Объект 2"/>
          <p:cNvSpPr>
            <a:spLocks noGrp="1"/>
          </p:cNvSpPr>
          <p:nvPr>
            <p:ph idx="1"/>
          </p:nvPr>
        </p:nvSpPr>
        <p:spPr>
          <a:xfrm>
            <a:off x="677334" y="1801505"/>
            <a:ext cx="8596668" cy="4239858"/>
          </a:xfrm>
        </p:spPr>
        <p:txBody>
          <a:bodyPr/>
          <a:lstStyle/>
          <a:p>
            <a:pPr algn="just">
              <a:lnSpc>
                <a:spcPct val="115000"/>
              </a:lnSpc>
            </a:pPr>
            <a:r>
              <a:rPr lang="kk-KZ" b="1" dirty="0">
                <a:solidFill>
                  <a:srgbClr val="002060"/>
                </a:solidFill>
                <a:latin typeface="Times New Roman"/>
                <a:ea typeface="Calibri"/>
                <a:cs typeface="Times New Roman"/>
              </a:rPr>
              <a:t>2 тәжірибе:</a:t>
            </a:r>
            <a:r>
              <a:rPr lang="kk-KZ" u="sng" dirty="0">
                <a:solidFill>
                  <a:srgbClr val="002060"/>
                </a:solidFill>
                <a:latin typeface="Times New Roman"/>
                <a:ea typeface="Calibri"/>
                <a:cs typeface="Times New Roman"/>
              </a:rPr>
              <a:t> </a:t>
            </a:r>
            <a:r>
              <a:rPr lang="kk-KZ" dirty="0">
                <a:solidFill>
                  <a:srgbClr val="C00000"/>
                </a:solidFill>
                <a:latin typeface="Times New Roman"/>
                <a:ea typeface="Calibri"/>
                <a:cs typeface="Times New Roman"/>
              </a:rPr>
              <a:t>Тәтті тоқаштарға арналған қоспа</a:t>
            </a:r>
          </a:p>
          <a:p>
            <a:pPr algn="just">
              <a:lnSpc>
                <a:spcPct val="115000"/>
              </a:lnSpc>
            </a:pPr>
            <a:r>
              <a:rPr lang="kk-KZ" b="1" dirty="0">
                <a:solidFill>
                  <a:srgbClr val="002060"/>
                </a:solidFill>
                <a:latin typeface="Times New Roman"/>
                <a:ea typeface="Calibri"/>
                <a:cs typeface="Times New Roman"/>
              </a:rPr>
              <a:t>Қажетті құралдар:</a:t>
            </a:r>
            <a:r>
              <a:rPr lang="kk-KZ" dirty="0">
                <a:solidFill>
                  <a:srgbClr val="002060"/>
                </a:solidFill>
                <a:latin typeface="Times New Roman"/>
                <a:ea typeface="Calibri"/>
                <a:cs typeface="Times New Roman"/>
              </a:rPr>
              <a:t> Лимонды кесіп оған бір ас қасық ас содасын салдым және арнайы тоқаштарға қосуга арналған түрлі-түсті бояғыштарды лимон шырынымен жақсылап араластырсақ тоқаштарымыз әдемі көрінеді.</a:t>
            </a:r>
          </a:p>
          <a:p>
            <a:pPr algn="just">
              <a:lnSpc>
                <a:spcPct val="115000"/>
              </a:lnSpc>
            </a:pPr>
            <a:r>
              <a:rPr lang="kk-KZ" b="1" dirty="0">
                <a:solidFill>
                  <a:srgbClr val="002060"/>
                </a:solidFill>
                <a:latin typeface="Times New Roman"/>
                <a:ea typeface="Calibri"/>
                <a:cs typeface="Times New Roman"/>
              </a:rPr>
              <a:t>Тұжырым:</a:t>
            </a:r>
            <a:r>
              <a:rPr lang="kk-KZ" dirty="0">
                <a:solidFill>
                  <a:srgbClr val="002060"/>
                </a:solidFill>
                <a:latin typeface="Times New Roman"/>
                <a:ea typeface="Calibri"/>
                <a:cs typeface="Times New Roman"/>
              </a:rPr>
              <a:t> </a:t>
            </a:r>
            <a:r>
              <a:rPr lang="kk-KZ" dirty="0">
                <a:solidFill>
                  <a:srgbClr val="C00000"/>
                </a:solidFill>
                <a:latin typeface="Times New Roman"/>
                <a:ea typeface="Calibri"/>
                <a:cs typeface="Times New Roman"/>
              </a:rPr>
              <a:t>Лимонды көп жағдайда өолдануға болатынын тағы да дәлелдедім!</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5453" y="4300002"/>
            <a:ext cx="3733331" cy="2297349"/>
          </a:xfrm>
          <a:prstGeom prst="rect">
            <a:avLst/>
          </a:prstGeom>
        </p:spPr>
      </p:pic>
      <p:pic>
        <p:nvPicPr>
          <p:cNvPr id="5" name="Объект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6902" y="4300003"/>
            <a:ext cx="4185917" cy="2297348"/>
          </a:xfrm>
          <a:prstGeom prst="rect">
            <a:avLst/>
          </a:prstGeom>
        </p:spPr>
      </p:pic>
    </p:spTree>
    <p:extLst>
      <p:ext uri="{BB962C8B-B14F-4D97-AF65-F5344CB8AC3E}">
        <p14:creationId xmlns:p14="http://schemas.microsoft.com/office/powerpoint/2010/main" val="1769194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kk-KZ" b="1" dirty="0">
                <a:solidFill>
                  <a:srgbClr val="C00000"/>
                </a:solidFill>
                <a:latin typeface="Times New Roman"/>
                <a:ea typeface="Calibri"/>
                <a:cs typeface="Times New Roman"/>
              </a:rPr>
              <a:t>Лимонның шай түсін </a:t>
            </a:r>
            <a:r>
              <a:rPr lang="kk-KZ" b="1" dirty="0" smtClean="0">
                <a:solidFill>
                  <a:srgbClr val="C00000"/>
                </a:solidFill>
                <a:latin typeface="Times New Roman"/>
                <a:ea typeface="Calibri"/>
                <a:cs typeface="Times New Roman"/>
              </a:rPr>
              <a:t/>
            </a:r>
            <a:br>
              <a:rPr lang="kk-KZ" b="1" dirty="0" smtClean="0">
                <a:solidFill>
                  <a:srgbClr val="C00000"/>
                </a:solidFill>
                <a:latin typeface="Times New Roman"/>
                <a:ea typeface="Calibri"/>
                <a:cs typeface="Times New Roman"/>
              </a:rPr>
            </a:br>
            <a:r>
              <a:rPr lang="kk-KZ" b="1" dirty="0" smtClean="0">
                <a:solidFill>
                  <a:srgbClr val="C00000"/>
                </a:solidFill>
                <a:latin typeface="Times New Roman"/>
                <a:ea typeface="Calibri"/>
                <a:cs typeface="Times New Roman"/>
              </a:rPr>
              <a:t>өзгертетінін </a:t>
            </a:r>
            <a:r>
              <a:rPr lang="kk-KZ" b="1" dirty="0">
                <a:solidFill>
                  <a:srgbClr val="C00000"/>
                </a:solidFill>
                <a:latin typeface="Times New Roman"/>
                <a:ea typeface="Calibri"/>
                <a:cs typeface="Times New Roman"/>
              </a:rPr>
              <a:t>дәлелдеу</a:t>
            </a:r>
            <a:r>
              <a:rPr lang="kk-KZ" dirty="0">
                <a:latin typeface="Times New Roman"/>
                <a:ea typeface="Calibri"/>
                <a:cs typeface="Times New Roman"/>
              </a:rPr>
              <a:t/>
            </a:r>
            <a:br>
              <a:rPr lang="kk-KZ" dirty="0">
                <a:latin typeface="Times New Roman"/>
                <a:ea typeface="Calibri"/>
                <a:cs typeface="Times New Roman"/>
              </a:rPr>
            </a:br>
            <a:endParaRPr lang="ru-RU" dirty="0"/>
          </a:p>
        </p:txBody>
      </p:sp>
      <p:sp>
        <p:nvSpPr>
          <p:cNvPr id="3" name="Объект 2"/>
          <p:cNvSpPr>
            <a:spLocks noGrp="1"/>
          </p:cNvSpPr>
          <p:nvPr>
            <p:ph idx="1"/>
          </p:nvPr>
        </p:nvSpPr>
        <p:spPr/>
        <p:txBody>
          <a:bodyPr/>
          <a:lstStyle/>
          <a:p>
            <a:pPr marL="0" indent="0" algn="just">
              <a:lnSpc>
                <a:spcPct val="115000"/>
              </a:lnSpc>
              <a:buNone/>
            </a:pPr>
            <a:r>
              <a:rPr lang="kk-KZ" b="1" dirty="0">
                <a:solidFill>
                  <a:srgbClr val="002060"/>
                </a:solidFill>
                <a:latin typeface="Times New Roman"/>
                <a:ea typeface="Calibri"/>
                <a:cs typeface="Times New Roman"/>
              </a:rPr>
              <a:t>3 тәжірибе: </a:t>
            </a:r>
            <a:r>
              <a:rPr lang="kk-KZ" dirty="0">
                <a:solidFill>
                  <a:srgbClr val="C00000"/>
                </a:solidFill>
                <a:latin typeface="Times New Roman"/>
                <a:ea typeface="Calibri"/>
                <a:cs typeface="Times New Roman"/>
              </a:rPr>
              <a:t>Лимонның шай түсін өзгертетінін тексеру</a:t>
            </a:r>
          </a:p>
          <a:p>
            <a:pPr marL="0" indent="0" algn="just">
              <a:lnSpc>
                <a:spcPct val="115000"/>
              </a:lnSpc>
              <a:buNone/>
            </a:pPr>
            <a:r>
              <a:rPr lang="kk-KZ" b="1" dirty="0">
                <a:solidFill>
                  <a:srgbClr val="002060"/>
                </a:solidFill>
                <a:latin typeface="Times New Roman"/>
                <a:ea typeface="Calibri"/>
                <a:cs typeface="Times New Roman"/>
              </a:rPr>
              <a:t>Қажетті құралдар</a:t>
            </a:r>
            <a:r>
              <a:rPr lang="kk-KZ" dirty="0">
                <a:solidFill>
                  <a:srgbClr val="002060"/>
                </a:solidFill>
                <a:latin typeface="Times New Roman"/>
                <a:ea typeface="Calibri"/>
                <a:cs typeface="Times New Roman"/>
              </a:rPr>
              <a:t>: 2 шыны ыдыс, шай шығарылған аққұман, лимон</a:t>
            </a:r>
          </a:p>
          <a:p>
            <a:pPr marL="0" indent="0" algn="just">
              <a:lnSpc>
                <a:spcPct val="115000"/>
              </a:lnSpc>
              <a:buNone/>
            </a:pPr>
            <a:r>
              <a:rPr lang="kk-KZ" dirty="0">
                <a:solidFill>
                  <a:srgbClr val="002060"/>
                </a:solidFill>
                <a:latin typeface="Times New Roman"/>
                <a:ea typeface="Calibri"/>
                <a:cs typeface="Times New Roman"/>
              </a:rPr>
              <a:t>Шайды аққұманға шығарып, екі ыдысқа құйдым. Біреуіне лимон  қостым. Сол ыдыстағы шайдың түсі ағарды.</a:t>
            </a:r>
          </a:p>
          <a:p>
            <a:pPr marL="0" indent="0" algn="just">
              <a:lnSpc>
                <a:spcPct val="115000"/>
              </a:lnSpc>
              <a:buNone/>
            </a:pPr>
            <a:r>
              <a:rPr lang="kk-KZ" b="1" dirty="0">
                <a:solidFill>
                  <a:srgbClr val="002060"/>
                </a:solidFill>
                <a:latin typeface="Times New Roman"/>
                <a:ea typeface="Calibri"/>
                <a:cs typeface="Times New Roman"/>
              </a:rPr>
              <a:t>Тұжырым: </a:t>
            </a:r>
            <a:r>
              <a:rPr lang="kk-KZ" dirty="0">
                <a:solidFill>
                  <a:srgbClr val="C00000"/>
                </a:solidFill>
                <a:latin typeface="Times New Roman"/>
                <a:ea typeface="Calibri"/>
                <a:cs typeface="Times New Roman"/>
              </a:rPr>
              <a:t>лимон шайдың түсін ағартып, біздің тісімізді сарғаюдан қорғай алады.</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334" y="4373291"/>
            <a:ext cx="2379889" cy="2167736"/>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5332" y="4316139"/>
            <a:ext cx="2660671" cy="2282041"/>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7402" y="4293096"/>
            <a:ext cx="3343701" cy="2328128"/>
          </a:xfrm>
          <a:prstGeom prst="rect">
            <a:avLst/>
          </a:prstGeom>
        </p:spPr>
      </p:pic>
    </p:spTree>
    <p:extLst>
      <p:ext uri="{BB962C8B-B14F-4D97-AF65-F5344CB8AC3E}">
        <p14:creationId xmlns:p14="http://schemas.microsoft.com/office/powerpoint/2010/main" val="2382869058"/>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spDef>
      <a:spPr/>
      <a:bodyPr rtlCol="0" anchor="ctr"/>
      <a:lstStyle>
        <a:defPPr algn="ctr">
          <a:defRPr sz="2400" dirty="0">
            <a:latin typeface="Times New Roman" panose="02020603050405020304" pitchFamily="18" charset="0"/>
            <a:cs typeface="Times New Roman" panose="02020603050405020304"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2461</TotalTime>
  <Words>467</Words>
  <Application>Microsoft Office PowerPoint</Application>
  <PresentationFormat>Широкоэкранный</PresentationFormat>
  <Paragraphs>57</Paragraphs>
  <Slides>11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vt:i4>
      </vt:variant>
    </vt:vector>
  </HeadingPairs>
  <TitlesOfParts>
    <vt:vector size="17" baseType="lpstr">
      <vt:lpstr>Arial</vt:lpstr>
      <vt:lpstr>Calibri</vt:lpstr>
      <vt:lpstr>Times New Roman</vt:lpstr>
      <vt:lpstr>Trebuchet MS</vt:lpstr>
      <vt:lpstr>Wingdings 3</vt:lpstr>
      <vt:lpstr>Грань</vt:lpstr>
      <vt:lpstr>Ақмола облысы  Аршалы ауданы Жалтыркөл ауылы  Мартынов негізгі мектебі</vt:lpstr>
      <vt:lpstr>Зерттеулер</vt:lpstr>
      <vt:lpstr>               Жобаның мақсаты       Лимон жемісінің адам денсаулығына пайдалы екенін түсіндіру. Зерттеу мен тәжірибе өткізіп, лимонның пайдалы қасиеттерін күнделікті тұрмыста қолдану қажеттілігін дәлелдеу   </vt:lpstr>
      <vt:lpstr>Лимонның емдік қасиеттері</vt:lpstr>
      <vt:lpstr>Зерттеудің тәсілдері </vt:lpstr>
      <vt:lpstr>Лимоннан жасаған  тәжірибелерім</vt:lpstr>
      <vt:lpstr>Лимонның қасиеттерін  тексеру</vt:lpstr>
      <vt:lpstr>Лимонды тәтті тоқаштардың түсін келтіруге арналған қоспа</vt:lpstr>
      <vt:lpstr>Лимонның шай түсін  өзгертетінін дәлелдеу </vt:lpstr>
      <vt:lpstr>Қорытынды</vt:lpstr>
      <vt:lpstr> НАЗАРЛАРЫҢЫЗҒА</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Особенности раннего обучения английскому языку из опыта работы</dc:title>
  <dc:creator>Acer</dc:creator>
  <cp:lastModifiedBy>Acer</cp:lastModifiedBy>
  <cp:revision>102</cp:revision>
  <dcterms:created xsi:type="dcterms:W3CDTF">2016-12-06T13:46:50Z</dcterms:created>
  <dcterms:modified xsi:type="dcterms:W3CDTF">2019-02-27T10:04:58Z</dcterms:modified>
</cp:coreProperties>
</file>