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1" r:id="rId4"/>
    <p:sldId id="260" r:id="rId5"/>
    <p:sldId id="275" r:id="rId6"/>
    <p:sldId id="282" r:id="rId7"/>
    <p:sldId id="283" r:id="rId8"/>
    <p:sldId id="265" r:id="rId9"/>
    <p:sldId id="262" r:id="rId10"/>
    <p:sldId id="268" r:id="rId11"/>
    <p:sldId id="269" r:id="rId12"/>
    <p:sldId id="271" r:id="rId13"/>
    <p:sldId id="270" r:id="rId14"/>
    <p:sldId id="263" r:id="rId15"/>
    <p:sldId id="272" r:id="rId16"/>
    <p:sldId id="266" r:id="rId17"/>
    <p:sldId id="276" r:id="rId18"/>
    <p:sldId id="285" r:id="rId19"/>
    <p:sldId id="284" r:id="rId20"/>
    <p:sldId id="259" r:id="rId21"/>
    <p:sldId id="277"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A2D7D06-5A7A-4B7F-A30C-5C0CA8769200}" type="datetimeFigureOut">
              <a:rPr lang="ru-RU" smtClean="0"/>
              <a:pPr/>
              <a:t>10.03.2019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C53B97-52AB-4A3A-86C4-4E1BBDE7BCD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2D7D06-5A7A-4B7F-A30C-5C0CA8769200}" type="datetimeFigureOut">
              <a:rPr lang="ru-RU" smtClean="0"/>
              <a:pPr/>
              <a:t>10.03.2019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C53B97-52AB-4A3A-86C4-4E1BBDE7BCD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2D7D06-5A7A-4B7F-A30C-5C0CA8769200}" type="datetimeFigureOut">
              <a:rPr lang="ru-RU" smtClean="0"/>
              <a:pPr/>
              <a:t>10.03.2019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C53B97-52AB-4A3A-86C4-4E1BBDE7BCD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2D7D06-5A7A-4B7F-A30C-5C0CA8769200}" type="datetimeFigureOut">
              <a:rPr lang="ru-RU" smtClean="0"/>
              <a:pPr/>
              <a:t>10.03.2019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C53B97-52AB-4A3A-86C4-4E1BBDE7BCD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A2D7D06-5A7A-4B7F-A30C-5C0CA8769200}" type="datetimeFigureOut">
              <a:rPr lang="ru-RU" smtClean="0"/>
              <a:pPr/>
              <a:t>10.03.2019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C53B97-52AB-4A3A-86C4-4E1BBDE7BCD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A2D7D06-5A7A-4B7F-A30C-5C0CA8769200}" type="datetimeFigureOut">
              <a:rPr lang="ru-RU" smtClean="0"/>
              <a:pPr/>
              <a:t>10.03.2019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C53B97-52AB-4A3A-86C4-4E1BBDE7BCD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A2D7D06-5A7A-4B7F-A30C-5C0CA8769200}" type="datetimeFigureOut">
              <a:rPr lang="ru-RU" smtClean="0"/>
              <a:pPr/>
              <a:t>10.03.2019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5C53B97-52AB-4A3A-86C4-4E1BBDE7BCD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A2D7D06-5A7A-4B7F-A30C-5C0CA8769200}" type="datetimeFigureOut">
              <a:rPr lang="ru-RU" smtClean="0"/>
              <a:pPr/>
              <a:t>10.03.2019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5C53B97-52AB-4A3A-86C4-4E1BBDE7BCD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A2D7D06-5A7A-4B7F-A30C-5C0CA8769200}" type="datetimeFigureOut">
              <a:rPr lang="ru-RU" smtClean="0"/>
              <a:pPr/>
              <a:t>10.03.2019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5C53B97-52AB-4A3A-86C4-4E1BBDE7BCD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A2D7D06-5A7A-4B7F-A30C-5C0CA8769200}" type="datetimeFigureOut">
              <a:rPr lang="ru-RU" smtClean="0"/>
              <a:pPr/>
              <a:t>10.03.2019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C53B97-52AB-4A3A-86C4-4E1BBDE7BCD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A2D7D06-5A7A-4B7F-A30C-5C0CA8769200}" type="datetimeFigureOut">
              <a:rPr lang="ru-RU" smtClean="0"/>
              <a:pPr/>
              <a:t>10.03.2019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C53B97-52AB-4A3A-86C4-4E1BBDE7BCD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D7D06-5A7A-4B7F-A30C-5C0CA8769200}" type="datetimeFigureOut">
              <a:rPr lang="ru-RU" smtClean="0"/>
              <a:pPr/>
              <a:t>10.03.2019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53B97-52AB-4A3A-86C4-4E1BBDE7BCD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3" Type="http://schemas.openxmlformats.org/officeDocument/2006/relationships/image" Target="../media/image27.pn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1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5.jpe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48.jpeg"/></Relationships>
</file>

<file path=ppt/slides/_rels/slide18.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7.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9.jpeg"/><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jpe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ocuments and Settings\UralSOFT\Мои документы\ж\слайд\уакуйаса.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899592" y="548680"/>
            <a:ext cx="7056784" cy="923330"/>
          </a:xfrm>
          <a:prstGeom prst="rect">
            <a:avLst/>
          </a:prstGeom>
          <a:noFill/>
        </p:spPr>
        <p:txBody>
          <a:bodyPr wrap="square" rtlCol="0">
            <a:spAutoFit/>
          </a:bodyPr>
          <a:lstStyle/>
          <a:p>
            <a:r>
              <a:rPr lang="ru-RU" sz="2400" b="1" i="1" dirty="0" smtClean="0">
                <a:latin typeface="Times New Roman" pitchFamily="18" charset="0"/>
                <a:cs typeface="Times New Roman" pitchFamily="18" charset="0"/>
              </a:rPr>
              <a:t>       </a:t>
            </a:r>
            <a:r>
              <a:rPr lang="ru-RU" sz="3600" b="1" i="1" dirty="0" err="1">
                <a:latin typeface="Times New Roman" pitchFamily="18" charset="0"/>
                <a:cs typeface="Times New Roman" pitchFamily="18" charset="0"/>
              </a:rPr>
              <a:t>Т</a:t>
            </a:r>
            <a:r>
              <a:rPr lang="ru-RU" sz="3600" b="1" i="1" dirty="0" err="1" smtClean="0">
                <a:latin typeface="Times New Roman" pitchFamily="18" charset="0"/>
                <a:cs typeface="Times New Roman" pitchFamily="18" charset="0"/>
              </a:rPr>
              <a:t>ақырыбы  :</a:t>
            </a:r>
            <a:r>
              <a:rPr lang="ru-RU" sz="3600" b="1" i="1" dirty="0" err="1" smtClean="0">
                <a:solidFill>
                  <a:srgbClr val="FF0000"/>
                </a:solidFill>
                <a:latin typeface="Times New Roman" pitchFamily="18" charset="0"/>
                <a:cs typeface="Times New Roman" pitchFamily="18" charset="0"/>
              </a:rPr>
              <a:t>Қызғалдақ </a:t>
            </a:r>
            <a:r>
              <a:rPr lang="ru-RU" sz="3600" b="1" i="1" dirty="0" err="1">
                <a:solidFill>
                  <a:srgbClr val="FF0000"/>
                </a:solidFill>
                <a:latin typeface="Times New Roman" pitchFamily="18" charset="0"/>
                <a:cs typeface="Times New Roman" pitchFamily="18" charset="0"/>
              </a:rPr>
              <a:t>гүлі</a:t>
            </a:r>
            <a:r>
              <a:rPr lang="ru-RU" sz="3600" b="1" i="1" dirty="0">
                <a:solidFill>
                  <a:srgbClr val="FF0000"/>
                </a:solidFill>
                <a:latin typeface="Times New Roman" pitchFamily="18" charset="0"/>
                <a:cs typeface="Times New Roman" pitchFamily="18" charset="0"/>
              </a:rPr>
              <a:t/>
            </a:r>
            <a:br>
              <a:rPr lang="ru-RU" sz="3600" b="1" i="1" dirty="0">
                <a:solidFill>
                  <a:srgbClr val="FF0000"/>
                </a:solidFill>
                <a:latin typeface="Times New Roman" pitchFamily="18" charset="0"/>
                <a:cs typeface="Times New Roman" pitchFamily="18" charset="0"/>
              </a:rPr>
            </a:br>
            <a:endParaRPr lang="ru-RU" b="1" i="1" dirty="0">
              <a:solidFill>
                <a:srgbClr val="FF0000"/>
              </a:solidFill>
              <a:latin typeface="Times New Roman" pitchFamily="18" charset="0"/>
              <a:cs typeface="Times New Roman" pitchFamily="18" charset="0"/>
            </a:endParaRPr>
          </a:p>
        </p:txBody>
      </p:sp>
      <p:sp>
        <p:nvSpPr>
          <p:cNvPr id="4" name="TextBox 3"/>
          <p:cNvSpPr txBox="1"/>
          <p:nvPr/>
        </p:nvSpPr>
        <p:spPr>
          <a:xfrm>
            <a:off x="323528" y="1484784"/>
            <a:ext cx="6768752" cy="2739211"/>
          </a:xfrm>
          <a:prstGeom prst="rect">
            <a:avLst/>
          </a:prstGeom>
          <a:noFill/>
        </p:spPr>
        <p:txBody>
          <a:bodyPr wrap="square" rtlCol="0">
            <a:spAutoFit/>
          </a:bodyPr>
          <a:lstStyle/>
          <a:p>
            <a:endParaRPr lang="ru-RU" sz="3600" b="1" i="1" dirty="0" smtClean="0">
              <a:solidFill>
                <a:srgbClr val="0070C0"/>
              </a:solidFill>
              <a:latin typeface="Times New Roman" pitchFamily="18" charset="0"/>
              <a:cs typeface="Times New Roman" pitchFamily="18" charset="0"/>
            </a:endParaRPr>
          </a:p>
          <a:p>
            <a:r>
              <a:rPr lang="ru-RU" sz="3600" b="1" i="1" dirty="0" err="1" smtClean="0">
                <a:solidFill>
                  <a:srgbClr val="0070C0"/>
                </a:solidFill>
                <a:latin typeface="Times New Roman" pitchFamily="18" charset="0"/>
                <a:cs typeface="Times New Roman" pitchFamily="18" charset="0"/>
              </a:rPr>
              <a:t>Зерттеу</a:t>
            </a:r>
            <a:r>
              <a:rPr lang="ru-RU" sz="3600" b="1" i="1" dirty="0" smtClean="0">
                <a:solidFill>
                  <a:srgbClr val="0070C0"/>
                </a:solidFill>
                <a:latin typeface="Times New Roman" pitchFamily="18" charset="0"/>
                <a:cs typeface="Times New Roman" pitchFamily="18" charset="0"/>
              </a:rPr>
              <a:t> </a:t>
            </a:r>
            <a:r>
              <a:rPr lang="ru-RU" sz="3600" b="1" i="1" dirty="0" err="1" smtClean="0">
                <a:solidFill>
                  <a:srgbClr val="0070C0"/>
                </a:solidFill>
                <a:latin typeface="Times New Roman" pitchFamily="18" charset="0"/>
                <a:cs typeface="Times New Roman" pitchFamily="18" charset="0"/>
              </a:rPr>
              <a:t>мәселесі</a:t>
            </a:r>
            <a:r>
              <a:rPr lang="ru-RU" sz="3600" b="1" i="1" dirty="0" err="1" smtClean="0">
                <a:solidFill>
                  <a:srgbClr val="0070C0"/>
                </a:solidFill>
                <a:latin typeface="Times New Roman" pitchFamily="18" charset="0"/>
                <a:cs typeface="Times New Roman" pitchFamily="18" charset="0"/>
              </a:rPr>
              <a:t>: </a:t>
            </a:r>
            <a:r>
              <a:rPr lang="ru-RU" sz="3600" b="1" i="1" dirty="0" err="1" smtClean="0">
                <a:latin typeface="Times New Roman" pitchFamily="18" charset="0"/>
                <a:cs typeface="Times New Roman" pitchFamily="18" charset="0"/>
              </a:rPr>
              <a:t>Қазақстанда өсетін қызғалдақтардың түрлерін анықтау.</a:t>
            </a:r>
            <a:r>
              <a:rPr lang="ru-RU" sz="3600" b="1" i="1" dirty="0">
                <a:latin typeface="Times New Roman" pitchFamily="18" charset="0"/>
                <a:cs typeface="Times New Roman" pitchFamily="18" charset="0"/>
              </a:rPr>
              <a:t/>
            </a:r>
            <a:br>
              <a:rPr lang="ru-RU" sz="3600" b="1" i="1" dirty="0">
                <a:latin typeface="Times New Roman" pitchFamily="18" charset="0"/>
                <a:cs typeface="Times New Roman" pitchFamily="18" charset="0"/>
              </a:rPr>
            </a:br>
            <a:endParaRPr lang="ru-RU" sz="2800" b="1" i="1" dirty="0">
              <a:latin typeface="Times New Roman" pitchFamily="18" charset="0"/>
              <a:cs typeface="Times New Roman" pitchFamily="18" charset="0"/>
            </a:endParaRPr>
          </a:p>
        </p:txBody>
      </p:sp>
      <p:sp>
        <p:nvSpPr>
          <p:cNvPr id="5" name="TextBox 4"/>
          <p:cNvSpPr txBox="1"/>
          <p:nvPr/>
        </p:nvSpPr>
        <p:spPr>
          <a:xfrm>
            <a:off x="971600" y="3861048"/>
            <a:ext cx="8172400" cy="1692771"/>
          </a:xfrm>
          <a:prstGeom prst="rect">
            <a:avLst/>
          </a:prstGeom>
          <a:noFill/>
        </p:spPr>
        <p:txBody>
          <a:bodyPr wrap="square" rtlCol="0">
            <a:spAutoFit/>
          </a:bodyPr>
          <a:lstStyle/>
          <a:p>
            <a:r>
              <a:rPr lang="ru-RU" sz="3600" b="1" i="1" dirty="0" err="1">
                <a:solidFill>
                  <a:srgbClr val="7030A0"/>
                </a:solidFill>
                <a:latin typeface="Times New Roman" pitchFamily="18" charset="0"/>
                <a:cs typeface="Times New Roman" pitchFamily="18" charset="0"/>
              </a:rPr>
              <a:t>Зерттеу</a:t>
            </a:r>
            <a:r>
              <a:rPr lang="ru-RU" sz="3600" b="1" i="1" dirty="0">
                <a:solidFill>
                  <a:srgbClr val="7030A0"/>
                </a:solidFill>
                <a:latin typeface="Times New Roman" pitchFamily="18" charset="0"/>
                <a:cs typeface="Times New Roman" pitchFamily="18" charset="0"/>
              </a:rPr>
              <a:t>  </a:t>
            </a:r>
            <a:r>
              <a:rPr lang="ru-RU" sz="3600" b="1" i="1" dirty="0" err="1" smtClean="0">
                <a:solidFill>
                  <a:srgbClr val="7030A0"/>
                </a:solidFill>
                <a:latin typeface="Times New Roman" pitchFamily="18" charset="0"/>
                <a:cs typeface="Times New Roman" pitchFamily="18" charset="0"/>
              </a:rPr>
              <a:t>мақсаты: </a:t>
            </a:r>
            <a:r>
              <a:rPr lang="ru-RU" sz="3600" b="1" i="1" dirty="0" err="1" smtClean="0">
                <a:latin typeface="Times New Roman" pitchFamily="18" charset="0"/>
                <a:cs typeface="Times New Roman" pitchFamily="18" charset="0"/>
              </a:rPr>
              <a:t>Қызғалдақтардың</a:t>
            </a:r>
            <a:r>
              <a:rPr lang="ru-RU" sz="3600" b="1" i="1" dirty="0" smtClean="0">
                <a:latin typeface="Times New Roman" pitchFamily="18" charset="0"/>
                <a:cs typeface="Times New Roman" pitchFamily="18" charset="0"/>
              </a:rPr>
              <a:t> </a:t>
            </a:r>
          </a:p>
          <a:p>
            <a:r>
              <a:rPr lang="ru-RU" sz="3600" b="1" i="1" dirty="0" err="1" smtClean="0">
                <a:latin typeface="Times New Roman" pitchFamily="18" charset="0"/>
                <a:cs typeface="Times New Roman" pitchFamily="18" charset="0"/>
              </a:rPr>
              <a:t>құрлысын  зерттеу,сәнд</a:t>
            </a:r>
            <a:r>
              <a:rPr lang="ru-RU" sz="3200" b="1" i="1" dirty="0" err="1" smtClean="0">
                <a:latin typeface="Times New Roman" pitchFamily="18" charset="0"/>
                <a:cs typeface="Times New Roman" pitchFamily="18" charset="0"/>
              </a:rPr>
              <a:t>ік өсімдік  ретінде</a:t>
            </a:r>
            <a:r>
              <a:rPr lang="ru-RU" sz="3200" b="1" i="1" dirty="0" smtClean="0">
                <a:latin typeface="Times New Roman" pitchFamily="18" charset="0"/>
                <a:cs typeface="Times New Roman" pitchFamily="18" charset="0"/>
              </a:rPr>
              <a:t> </a:t>
            </a:r>
            <a:r>
              <a:rPr lang="ru-RU" sz="3200" b="1" i="1" dirty="0" err="1" smtClean="0">
                <a:latin typeface="Times New Roman" pitchFamily="18" charset="0"/>
                <a:cs typeface="Times New Roman" pitchFamily="18" charset="0"/>
              </a:rPr>
              <a:t>маңызын анықтау </a:t>
            </a:r>
            <a:r>
              <a:rPr lang="ru-RU" sz="3200" b="1" i="1" dirty="0" smtClean="0">
                <a:latin typeface="Times New Roman" pitchFamily="18" charset="0"/>
                <a:cs typeface="Times New Roman" pitchFamily="18" charset="0"/>
              </a:rPr>
              <a:t>. </a:t>
            </a:r>
            <a:endParaRPr lang="ru-RU" sz="3200" b="1" i="1" dirty="0">
              <a:latin typeface="Times New Roman" pitchFamily="18" charset="0"/>
              <a:cs typeface="Times New Roman" pitchFamily="18" charset="0"/>
            </a:endParaRPr>
          </a:p>
        </p:txBody>
      </p:sp>
      <p:pic>
        <p:nvPicPr>
          <p:cNvPr id="6" name="Picture 4" descr="тюлапннн"/>
          <p:cNvPicPr>
            <a:picLocks noChangeAspect="1" noChangeArrowheads="1"/>
          </p:cNvPicPr>
          <p:nvPr/>
        </p:nvPicPr>
        <p:blipFill>
          <a:blip r:embed="rId3" cstate="print"/>
          <a:srcRect/>
          <a:stretch>
            <a:fillRect/>
          </a:stretch>
        </p:blipFill>
        <p:spPr bwMode="auto">
          <a:xfrm>
            <a:off x="7020272" y="620688"/>
            <a:ext cx="1944216" cy="3312368"/>
          </a:xfrm>
          <a:prstGeom prst="ellipse">
            <a:avLst/>
          </a:prstGeom>
          <a:ln w="63500" cap="rnd">
            <a:solidFill>
              <a:schemeClr val="accent6">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11"/>
          <p:cNvPicPr>
            <a:picLocks noChangeAspect="1" noChangeArrowheads="1"/>
          </p:cNvPicPr>
          <p:nvPr/>
        </p:nvPicPr>
        <p:blipFill>
          <a:blip r:embed="rId4" cstate="print"/>
          <a:srcRect/>
          <a:stretch>
            <a:fillRect/>
          </a:stretch>
        </p:blipFill>
        <p:spPr bwMode="auto">
          <a:xfrm rot="20437812">
            <a:off x="786" y="2813096"/>
            <a:ext cx="1895475" cy="40221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43"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
                                        <p:tgtEl>
                                          <p:spTgt spid="7"/>
                                        </p:tgtEl>
                                      </p:cBhvr>
                                    </p:animEffect>
                                    <p:anim calcmode="lin" valueType="num">
                                      <p:cBhvr>
                                        <p:cTn id="12" dur="400" fill="hold"/>
                                        <p:tgtEl>
                                          <p:spTgt spid="7"/>
                                        </p:tgtEl>
                                        <p:attrNameLst>
                                          <p:attrName>ppt_x</p:attrName>
                                        </p:attrNameLst>
                                      </p:cBhvr>
                                      <p:tavLst>
                                        <p:tav tm="0">
                                          <p:val>
                                            <p:strVal val="#ppt_x"/>
                                          </p:val>
                                        </p:tav>
                                        <p:tav tm="100000">
                                          <p:val>
                                            <p:strVal val="#ppt_x"/>
                                          </p:val>
                                        </p:tav>
                                      </p:tavLst>
                                    </p:anim>
                                    <p:anim calcmode="lin" valueType="num">
                                      <p:cBhvr>
                                        <p:cTn id="13" dur="400" fill="hold"/>
                                        <p:tgtEl>
                                          <p:spTgt spid="7"/>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ocuments and Settings\UralSOFT\Мои документы\ж\слайд\уакуйаса.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42" name="Picture 2" descr="https://go3.imgsmail.ru/imgpreview?key=1eef51741c136834&amp;mb=imgdb_preview_113"/>
          <p:cNvPicPr>
            <a:picLocks noChangeAspect="1" noChangeArrowheads="1"/>
          </p:cNvPicPr>
          <p:nvPr/>
        </p:nvPicPr>
        <p:blipFill>
          <a:blip r:embed="rId3" cstate="print"/>
          <a:srcRect/>
          <a:stretch>
            <a:fillRect/>
          </a:stretch>
        </p:blipFill>
        <p:spPr bwMode="auto">
          <a:xfrm>
            <a:off x="467544" y="1412776"/>
            <a:ext cx="3933006" cy="3888432"/>
          </a:xfrm>
          <a:prstGeom prst="rect">
            <a:avLst/>
          </a:prstGeom>
          <a:noFill/>
        </p:spPr>
      </p:pic>
      <p:sp>
        <p:nvSpPr>
          <p:cNvPr id="4" name="TextBox 3"/>
          <p:cNvSpPr txBox="1"/>
          <p:nvPr/>
        </p:nvSpPr>
        <p:spPr>
          <a:xfrm>
            <a:off x="4572000" y="836712"/>
            <a:ext cx="4392488" cy="4708981"/>
          </a:xfrm>
          <a:prstGeom prst="rect">
            <a:avLst/>
          </a:prstGeom>
          <a:noFill/>
        </p:spPr>
        <p:txBody>
          <a:bodyPr wrap="square" rtlCol="0">
            <a:spAutoFit/>
          </a:bodyPr>
          <a:lstStyle/>
          <a:p>
            <a:endParaRPr lang="kk-KZ" dirty="0" smtClean="0">
              <a:latin typeface="Times New Roman" pitchFamily="18" charset="0"/>
              <a:cs typeface="Times New Roman" pitchFamily="18" charset="0"/>
            </a:endParaRPr>
          </a:p>
          <a:p>
            <a:endParaRPr lang="kk-KZ" dirty="0" smtClean="0">
              <a:latin typeface="Times New Roman" pitchFamily="18" charset="0"/>
              <a:cs typeface="Times New Roman" pitchFamily="18" charset="0"/>
            </a:endParaRPr>
          </a:p>
          <a:p>
            <a:r>
              <a:rPr lang="kk-KZ" sz="2400" b="1" i="1" dirty="0" smtClean="0">
                <a:latin typeface="Times New Roman" pitchFamily="18" charset="0"/>
                <a:cs typeface="Times New Roman" pitchFamily="18" charset="0"/>
              </a:rPr>
              <a:t>Қазақстанға тән түр, тек Шу, Іле тауларында ғана кездеседі. Гүлдің  оңтүстік бәйшешегіне ұқсастығына байланысты жергілікті тұрғандар Регель қызғалдағында “ бәйшешек” деп атайды. Бұрынғы сақталған, сирек кездесетін түр ретінде Қазақстанның Қызыл кітабына енгізілген</a:t>
            </a:r>
            <a:r>
              <a:rPr lang="kk-KZ"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6" name="TextBox 5"/>
          <p:cNvSpPr txBox="1"/>
          <p:nvPr/>
        </p:nvSpPr>
        <p:spPr>
          <a:xfrm>
            <a:off x="1979712" y="476672"/>
            <a:ext cx="3600400" cy="523220"/>
          </a:xfrm>
          <a:prstGeom prst="rect">
            <a:avLst/>
          </a:prstGeom>
          <a:noFill/>
        </p:spPr>
        <p:txBody>
          <a:bodyPr wrap="square" rtlCol="0">
            <a:spAutoFit/>
          </a:bodyPr>
          <a:lstStyle/>
          <a:p>
            <a:r>
              <a:rPr lang="kk-KZ" sz="2800" b="1" i="1" dirty="0" smtClean="0">
                <a:solidFill>
                  <a:srgbClr val="FF0000"/>
                </a:solidFill>
                <a:latin typeface="Times New Roman" pitchFamily="18" charset="0"/>
                <a:cs typeface="Times New Roman" pitchFamily="18" charset="0"/>
              </a:rPr>
              <a:t>Регель  қызғалдағы</a:t>
            </a:r>
            <a:endParaRPr lang="ru-RU" sz="2800" b="1" i="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ocuments and Settings\UralSOFT\Мои документы\ж\слайд\уакуйаса.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9218" name="Picture 2" descr="https://go4.imgsmail.ru/imgpreview?key=17d4ec2aa1fe8dde&amp;mb=imgdb_preview_1048"/>
          <p:cNvPicPr>
            <a:picLocks noChangeAspect="1" noChangeArrowheads="1"/>
          </p:cNvPicPr>
          <p:nvPr/>
        </p:nvPicPr>
        <p:blipFill>
          <a:blip r:embed="rId3" cstate="print"/>
          <a:srcRect/>
          <a:stretch>
            <a:fillRect/>
          </a:stretch>
        </p:blipFill>
        <p:spPr bwMode="auto">
          <a:xfrm>
            <a:off x="395536" y="1484784"/>
            <a:ext cx="3456384" cy="3888432"/>
          </a:xfrm>
          <a:prstGeom prst="rect">
            <a:avLst/>
          </a:prstGeom>
          <a:noFill/>
        </p:spPr>
      </p:pic>
      <p:sp>
        <p:nvSpPr>
          <p:cNvPr id="4" name="TextBox 3"/>
          <p:cNvSpPr txBox="1"/>
          <p:nvPr/>
        </p:nvSpPr>
        <p:spPr>
          <a:xfrm>
            <a:off x="1619672" y="620688"/>
            <a:ext cx="5472608" cy="523220"/>
          </a:xfrm>
          <a:prstGeom prst="rect">
            <a:avLst/>
          </a:prstGeom>
          <a:noFill/>
        </p:spPr>
        <p:txBody>
          <a:bodyPr wrap="square" rtlCol="0">
            <a:spAutoFit/>
          </a:bodyPr>
          <a:lstStyle/>
          <a:p>
            <a:r>
              <a:rPr lang="kk-KZ" sz="2800" b="1" i="1" dirty="0" smtClean="0">
                <a:latin typeface="Times New Roman" pitchFamily="18" charset="0"/>
                <a:cs typeface="Times New Roman" pitchFamily="18" charset="0"/>
              </a:rPr>
              <a:t>     Кауфман қызғалдағы</a:t>
            </a:r>
            <a:endParaRPr lang="ru-RU" sz="2800" b="1" i="1" dirty="0">
              <a:latin typeface="Times New Roman" pitchFamily="18" charset="0"/>
              <a:cs typeface="Times New Roman" pitchFamily="18" charset="0"/>
            </a:endParaRPr>
          </a:p>
        </p:txBody>
      </p:sp>
      <p:sp>
        <p:nvSpPr>
          <p:cNvPr id="5" name="TextBox 4"/>
          <p:cNvSpPr txBox="1"/>
          <p:nvPr/>
        </p:nvSpPr>
        <p:spPr>
          <a:xfrm>
            <a:off x="4355976" y="1268760"/>
            <a:ext cx="4464496" cy="4524315"/>
          </a:xfrm>
          <a:prstGeom prst="rect">
            <a:avLst/>
          </a:prstGeom>
          <a:noFill/>
        </p:spPr>
        <p:txBody>
          <a:bodyPr wrap="square" rtlCol="0">
            <a:spAutoFit/>
          </a:bodyPr>
          <a:lstStyle/>
          <a:p>
            <a:r>
              <a:rPr lang="kk-KZ" sz="2400" b="1" i="1" dirty="0" smtClean="0">
                <a:latin typeface="Times New Roman" pitchFamily="18" charset="0"/>
                <a:cs typeface="Times New Roman" pitchFamily="18" charset="0"/>
              </a:rPr>
              <a:t>Тек жұмсақтау және ылғалды  Батыс  Тянь- Шянь тау беткейлерінде альпі  беткейлеріне дейін көтеріле түседі. Қолда жақсы өседі, бес жылда гүлдейді. Өте тиімді сәндік түр. Көктемгі жасыл алқапқа ашық және әртүрлі түстермен сән береді. Ерекше қорғауды қажет етеді. Қазақстанның Қызыл кітабына енгізілген</a:t>
            </a:r>
            <a:r>
              <a:rPr lang="kk-KZ" dirty="0" smtClean="0"/>
              <a:t>.</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ocuments and Settings\UralSOFT\Мои документы\ж\слайд\уакуйаса.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1619672" y="620688"/>
            <a:ext cx="4536504" cy="523220"/>
          </a:xfrm>
          <a:prstGeom prst="rect">
            <a:avLst/>
          </a:prstGeom>
          <a:noFill/>
        </p:spPr>
        <p:txBody>
          <a:bodyPr wrap="square" rtlCol="0">
            <a:spAutoFit/>
          </a:bodyPr>
          <a:lstStyle/>
          <a:p>
            <a:r>
              <a:rPr lang="kk-KZ" sz="2800" b="1" i="1" dirty="0" smtClean="0">
                <a:latin typeface="Times New Roman" pitchFamily="18" charset="0"/>
                <a:cs typeface="Times New Roman" pitchFamily="18" charset="0"/>
              </a:rPr>
              <a:t>Жатаған қызғалдағы</a:t>
            </a:r>
            <a:endParaRPr lang="ru-RU" sz="2800" b="1" i="1" dirty="0">
              <a:latin typeface="Times New Roman" pitchFamily="18" charset="0"/>
              <a:cs typeface="Times New Roman" pitchFamily="18" charset="0"/>
            </a:endParaRPr>
          </a:p>
        </p:txBody>
      </p:sp>
      <p:pic>
        <p:nvPicPr>
          <p:cNvPr id="7172" name="Picture 4" descr="http://101dizain.ru/wp-content/uploads/2011/06/alp7.jpg"/>
          <p:cNvPicPr>
            <a:picLocks noChangeAspect="1" noChangeArrowheads="1"/>
          </p:cNvPicPr>
          <p:nvPr/>
        </p:nvPicPr>
        <p:blipFill>
          <a:blip r:embed="rId3" cstate="print"/>
          <a:srcRect/>
          <a:stretch>
            <a:fillRect/>
          </a:stretch>
        </p:blipFill>
        <p:spPr bwMode="auto">
          <a:xfrm>
            <a:off x="0" y="1556792"/>
            <a:ext cx="3923928" cy="4680520"/>
          </a:xfrm>
          <a:prstGeom prst="rect">
            <a:avLst/>
          </a:prstGeom>
          <a:noFill/>
        </p:spPr>
      </p:pic>
      <p:sp>
        <p:nvSpPr>
          <p:cNvPr id="7" name="TextBox 6"/>
          <p:cNvSpPr txBox="1"/>
          <p:nvPr/>
        </p:nvSpPr>
        <p:spPr>
          <a:xfrm>
            <a:off x="3995936" y="1556792"/>
            <a:ext cx="4824536" cy="4524315"/>
          </a:xfrm>
          <a:prstGeom prst="rect">
            <a:avLst/>
          </a:prstGeom>
          <a:noFill/>
        </p:spPr>
        <p:txBody>
          <a:bodyPr wrap="square" rtlCol="0">
            <a:spAutoFit/>
          </a:bodyPr>
          <a:lstStyle/>
          <a:p>
            <a:r>
              <a:rPr lang="kk-KZ" sz="2400" b="1" i="1" dirty="0" smtClean="0">
                <a:latin typeface="Times New Roman" pitchFamily="18" charset="0"/>
                <a:cs typeface="Times New Roman" pitchFamily="18" charset="0"/>
              </a:rPr>
              <a:t>Қазақстанда кездесетін жабайы  34 түрдің ішіндегі солтүстікте өсетін орманды далаға дейін жеткен.  Республикамыздың бүкіл солтүстік – шығыс бөлігінде кездеседі. Сортаң  топырақты далалы дерлерді мекен етеді. Көпжылдық өсімдік, пиязшығын  жыл сайын жаңартып оттырады. Қазақстанның  қызыл кітабына енгізілген. </a:t>
            </a:r>
            <a:endParaRPr lang="ru-RU" sz="24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ocuments and Settings\UralSOFT\Мои документы\ж\слайд\уакуйаса.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8194" name="Picture 2" descr="https://go4.imgsmail.ru/imgpreview?key=3b9929aab2b0e8be&amp;mb=imgdb_preview_1769"/>
          <p:cNvPicPr>
            <a:picLocks noChangeAspect="1" noChangeArrowheads="1"/>
          </p:cNvPicPr>
          <p:nvPr/>
        </p:nvPicPr>
        <p:blipFill>
          <a:blip r:embed="rId3" cstate="print"/>
          <a:srcRect/>
          <a:stretch>
            <a:fillRect/>
          </a:stretch>
        </p:blipFill>
        <p:spPr bwMode="auto">
          <a:xfrm>
            <a:off x="395536" y="1412776"/>
            <a:ext cx="3960440" cy="3849216"/>
          </a:xfrm>
          <a:prstGeom prst="rect">
            <a:avLst/>
          </a:prstGeom>
          <a:noFill/>
        </p:spPr>
      </p:pic>
      <p:sp>
        <p:nvSpPr>
          <p:cNvPr id="4" name="TextBox 3"/>
          <p:cNvSpPr txBox="1"/>
          <p:nvPr/>
        </p:nvSpPr>
        <p:spPr>
          <a:xfrm>
            <a:off x="2915816" y="476672"/>
            <a:ext cx="3240360" cy="461665"/>
          </a:xfrm>
          <a:prstGeom prst="rect">
            <a:avLst/>
          </a:prstGeom>
          <a:noFill/>
        </p:spPr>
        <p:txBody>
          <a:bodyPr wrap="square" rtlCol="0">
            <a:spAutoFit/>
          </a:bodyPr>
          <a:lstStyle/>
          <a:p>
            <a:r>
              <a:rPr lang="kk-KZ" sz="2400" b="1" i="1" dirty="0" smtClean="0">
                <a:latin typeface="Times New Roman" pitchFamily="18" charset="0"/>
                <a:cs typeface="Times New Roman" pitchFamily="18" charset="0"/>
              </a:rPr>
              <a:t>Кеш қызғалдақ</a:t>
            </a:r>
            <a:endParaRPr lang="ru-RU" sz="2400" b="1" i="1" dirty="0">
              <a:latin typeface="Times New Roman" pitchFamily="18" charset="0"/>
              <a:cs typeface="Times New Roman" pitchFamily="18" charset="0"/>
            </a:endParaRPr>
          </a:p>
        </p:txBody>
      </p:sp>
      <p:sp>
        <p:nvSpPr>
          <p:cNvPr id="6" name="TextBox 5"/>
          <p:cNvSpPr txBox="1"/>
          <p:nvPr/>
        </p:nvSpPr>
        <p:spPr>
          <a:xfrm>
            <a:off x="4499992" y="1556792"/>
            <a:ext cx="4464496" cy="4154984"/>
          </a:xfrm>
          <a:prstGeom prst="rect">
            <a:avLst/>
          </a:prstGeom>
          <a:noFill/>
        </p:spPr>
        <p:txBody>
          <a:bodyPr wrap="square" rtlCol="0">
            <a:spAutoFit/>
          </a:bodyPr>
          <a:lstStyle/>
          <a:p>
            <a:r>
              <a:rPr lang="kk-KZ" sz="2400" b="1" i="1" dirty="0" smtClean="0">
                <a:latin typeface="Times New Roman" pitchFamily="18" charset="0"/>
                <a:cs typeface="Times New Roman" pitchFamily="18" charset="0"/>
              </a:rPr>
              <a:t>Іле Алатауының  орталық және батыс бөлігі. Алматы облысының батыс бөлігі және Жамбыл облысының шығыс  бөлігі үшін шектеулі түрі. Тастақты беткейлерде, дала учаскелерінде және таудың ортаңғы  белдеуіндегі бұта  шіліктерінде  өседі. Қазақстанның  Қызыл кітабына енгізілген.</a:t>
            </a:r>
            <a:endParaRPr lang="ru-RU" sz="24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ocuments and Settings\UralSOFT\Мои документы\ж\слайд\уакуйаса.jpg"/>
          <p:cNvPicPr>
            <a:picLocks noChangeAspect="1" noChangeArrowheads="1"/>
          </p:cNvPicPr>
          <p:nvPr/>
        </p:nvPicPr>
        <p:blipFill>
          <a:blip r:embed="rId2" cstate="print"/>
          <a:srcRect/>
          <a:stretch>
            <a:fillRect/>
          </a:stretch>
        </p:blipFill>
        <p:spPr bwMode="auto">
          <a:xfrm>
            <a:off x="-180528" y="0"/>
            <a:ext cx="9144000" cy="6858000"/>
          </a:xfrm>
          <a:prstGeom prst="rect">
            <a:avLst/>
          </a:prstGeom>
          <a:noFill/>
        </p:spPr>
      </p:pic>
      <p:sp>
        <p:nvSpPr>
          <p:cNvPr id="3" name="Прямоугольник 2"/>
          <p:cNvSpPr/>
          <p:nvPr/>
        </p:nvSpPr>
        <p:spPr>
          <a:xfrm>
            <a:off x="2339752" y="1772816"/>
            <a:ext cx="4968552" cy="1200329"/>
          </a:xfrm>
          <a:prstGeom prst="rect">
            <a:avLst/>
          </a:prstGeom>
        </p:spPr>
        <p:txBody>
          <a:bodyPr wrap="square">
            <a:spAutoFit/>
          </a:bodyPr>
          <a:lstStyle/>
          <a:p>
            <a:r>
              <a:rPr lang="ru-RU" sz="2400" b="1" i="1" dirty="0" err="1" smtClean="0">
                <a:solidFill>
                  <a:srgbClr val="002060"/>
                </a:solidFill>
                <a:latin typeface="Times New Roman" pitchFamily="18" charset="0"/>
                <a:cs typeface="Times New Roman" pitchFamily="18" charset="0"/>
              </a:rPr>
              <a:t>Қызғалдақ</a:t>
            </a:r>
            <a:r>
              <a:rPr lang="kk-KZ" sz="2400" b="1" i="1" dirty="0" smtClean="0">
                <a:solidFill>
                  <a:srgbClr val="002060"/>
                </a:solidFill>
                <a:latin typeface="Times New Roman" pitchFamily="18" charset="0"/>
                <a:cs typeface="Times New Roman" pitchFamily="18" charset="0"/>
              </a:rPr>
              <a:t>тың</a:t>
            </a:r>
            <a:r>
              <a:rPr lang="ru-RU" sz="2400" b="1" i="1" dirty="0" smtClean="0">
                <a:solidFill>
                  <a:srgbClr val="002060"/>
                </a:solidFill>
                <a:latin typeface="Times New Roman" pitchFamily="18" charset="0"/>
                <a:cs typeface="Times New Roman" pitchFamily="18" charset="0"/>
              </a:rPr>
              <a:t> </a:t>
            </a:r>
            <a:r>
              <a:rPr lang="ru-RU" sz="2400" b="1" i="1" dirty="0" err="1" smtClean="0">
                <a:solidFill>
                  <a:srgbClr val="002060"/>
                </a:solidFill>
                <a:latin typeface="Times New Roman" pitchFamily="18" charset="0"/>
                <a:cs typeface="Times New Roman" pitchFamily="18" charset="0"/>
              </a:rPr>
              <a:t>Қазақ өнеріндегі маңызы</a:t>
            </a:r>
            <a:r>
              <a:rPr lang="ru-RU" sz="2400" b="1" i="1" dirty="0" smtClean="0">
                <a:solidFill>
                  <a:srgbClr val="002060"/>
                </a:solidFill>
                <a:latin typeface="Times New Roman" pitchFamily="18" charset="0"/>
                <a:cs typeface="Times New Roman" pitchFamily="18" charset="0"/>
              </a:rPr>
              <a:t> </a:t>
            </a:r>
            <a:r>
              <a:rPr lang="ru-RU" sz="2400" b="1" i="1" dirty="0">
                <a:solidFill>
                  <a:srgbClr val="002060"/>
                </a:solidFill>
                <a:latin typeface="Times New Roman" pitchFamily="18" charset="0"/>
                <a:cs typeface="Times New Roman" pitchFamily="18" charset="0"/>
              </a:rPr>
              <a:t/>
            </a:r>
            <a:br>
              <a:rPr lang="ru-RU" sz="2400" b="1" i="1" dirty="0">
                <a:solidFill>
                  <a:srgbClr val="002060"/>
                </a:solidFill>
                <a:latin typeface="Times New Roman" pitchFamily="18" charset="0"/>
                <a:cs typeface="Times New Roman" pitchFamily="18" charset="0"/>
              </a:rPr>
            </a:br>
            <a:endParaRPr lang="ru-RU" sz="2400" b="1" i="1" dirty="0">
              <a:solidFill>
                <a:srgbClr val="002060"/>
              </a:solidFill>
              <a:latin typeface="Times New Roman" pitchFamily="18" charset="0"/>
              <a:cs typeface="Times New Roman" pitchFamily="18" charset="0"/>
            </a:endParaRPr>
          </a:p>
        </p:txBody>
      </p:sp>
      <p:sp>
        <p:nvSpPr>
          <p:cNvPr id="4" name="Овал 3"/>
          <p:cNvSpPr/>
          <p:nvPr/>
        </p:nvSpPr>
        <p:spPr>
          <a:xfrm rot="691740">
            <a:off x="4666009" y="302190"/>
            <a:ext cx="4525737" cy="15841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i="1" dirty="0">
                <a:solidFill>
                  <a:srgbClr val="7030A0"/>
                </a:solidFill>
                <a:latin typeface="Times New Roman" pitchFamily="18" charset="0"/>
                <a:cs typeface="Times New Roman" pitchFamily="18" charset="0"/>
              </a:rPr>
              <a:t>ІІІ - ІІ </a:t>
            </a:r>
            <a:r>
              <a:rPr lang="ru-RU" sz="1400" b="1" i="1" dirty="0" err="1">
                <a:solidFill>
                  <a:srgbClr val="7030A0"/>
                </a:solidFill>
                <a:latin typeface="Times New Roman" pitchFamily="18" charset="0"/>
                <a:cs typeface="Times New Roman" pitchFamily="18" charset="0"/>
              </a:rPr>
              <a:t>ғасырлардағы сақ патшалары</a:t>
            </a:r>
            <a:r>
              <a:rPr lang="ru-RU" sz="1400" b="1" i="1" dirty="0">
                <a:solidFill>
                  <a:srgbClr val="7030A0"/>
                </a:solidFill>
                <a:latin typeface="Times New Roman" pitchFamily="18" charset="0"/>
                <a:cs typeface="Times New Roman" pitchFamily="18" charset="0"/>
              </a:rPr>
              <a:t> мен </a:t>
            </a:r>
            <a:r>
              <a:rPr lang="ru-RU" sz="1400" b="1" i="1" dirty="0" err="1">
                <a:solidFill>
                  <a:srgbClr val="7030A0"/>
                </a:solidFill>
                <a:latin typeface="Times New Roman" pitchFamily="18" charset="0"/>
                <a:cs typeface="Times New Roman" pitchFamily="18" charset="0"/>
              </a:rPr>
              <a:t>көсемдерінің киімдерінен</a:t>
            </a:r>
            <a:r>
              <a:rPr lang="ru-RU" sz="1400" b="1" i="1" dirty="0">
                <a:solidFill>
                  <a:srgbClr val="7030A0"/>
                </a:solidFill>
                <a:latin typeface="Times New Roman" pitchFamily="18" charset="0"/>
                <a:cs typeface="Times New Roman" pitchFamily="18" charset="0"/>
              </a:rPr>
              <a:t> </a:t>
            </a:r>
            <a:r>
              <a:rPr lang="ru-RU" sz="1400" b="1" i="1" dirty="0" err="1">
                <a:solidFill>
                  <a:srgbClr val="7030A0"/>
                </a:solidFill>
                <a:latin typeface="Times New Roman" pitchFamily="18" charset="0"/>
                <a:cs typeface="Times New Roman" pitchFamily="18" charset="0"/>
              </a:rPr>
              <a:t>қызғалдақ тәрізді оюмен</a:t>
            </a:r>
            <a:r>
              <a:rPr lang="ru-RU" sz="1400" b="1" i="1" dirty="0">
                <a:solidFill>
                  <a:srgbClr val="7030A0"/>
                </a:solidFill>
                <a:latin typeface="Times New Roman" pitchFamily="18" charset="0"/>
                <a:cs typeface="Times New Roman" pitchFamily="18" charset="0"/>
              </a:rPr>
              <a:t> </a:t>
            </a:r>
            <a:r>
              <a:rPr lang="ru-RU" sz="1400" b="1" i="1" dirty="0" err="1">
                <a:solidFill>
                  <a:srgbClr val="7030A0"/>
                </a:solidFill>
                <a:latin typeface="Times New Roman" pitchFamily="18" charset="0"/>
                <a:cs typeface="Times New Roman" pitchFamily="18" charset="0"/>
              </a:rPr>
              <a:t>әшекейленген жалпақ </a:t>
            </a:r>
            <a:r>
              <a:rPr lang="ru-RU" sz="1400" b="1" i="1" dirty="0">
                <a:solidFill>
                  <a:srgbClr val="7030A0"/>
                </a:solidFill>
                <a:latin typeface="Times New Roman" pitchFamily="18" charset="0"/>
                <a:cs typeface="Times New Roman" pitchFamily="18" charset="0"/>
              </a:rPr>
              <a:t>алтын </a:t>
            </a:r>
            <a:r>
              <a:rPr lang="ru-RU" sz="1400" b="1" i="1" dirty="0" err="1">
                <a:solidFill>
                  <a:srgbClr val="7030A0"/>
                </a:solidFill>
                <a:latin typeface="Times New Roman" pitchFamily="18" charset="0"/>
                <a:cs typeface="Times New Roman" pitchFamily="18" charset="0"/>
              </a:rPr>
              <a:t>тіліктер</a:t>
            </a:r>
            <a:r>
              <a:rPr lang="ru-RU" sz="1400" b="1" i="1" dirty="0">
                <a:solidFill>
                  <a:srgbClr val="7030A0"/>
                </a:solidFill>
                <a:latin typeface="Times New Roman" pitchFamily="18" charset="0"/>
                <a:cs typeface="Times New Roman" pitchFamily="18" charset="0"/>
              </a:rPr>
              <a:t> </a:t>
            </a:r>
            <a:r>
              <a:rPr lang="ru-RU" sz="1400" b="1" i="1" dirty="0" err="1">
                <a:solidFill>
                  <a:srgbClr val="7030A0"/>
                </a:solidFill>
                <a:latin typeface="Times New Roman" pitchFamily="18" charset="0"/>
                <a:cs typeface="Times New Roman" pitchFamily="18" charset="0"/>
              </a:rPr>
              <a:t>табылды</a:t>
            </a:r>
            <a:endParaRPr lang="ru-RU" sz="1400" b="1" i="1" dirty="0">
              <a:solidFill>
                <a:srgbClr val="7030A0"/>
              </a:solidFill>
              <a:latin typeface="Times New Roman" pitchFamily="18" charset="0"/>
              <a:cs typeface="Times New Roman" pitchFamily="18" charset="0"/>
            </a:endParaRPr>
          </a:p>
        </p:txBody>
      </p:sp>
      <p:sp>
        <p:nvSpPr>
          <p:cNvPr id="5" name="Овал 4"/>
          <p:cNvSpPr/>
          <p:nvPr/>
        </p:nvSpPr>
        <p:spPr>
          <a:xfrm rot="627385">
            <a:off x="4983486" y="2323815"/>
            <a:ext cx="4177240" cy="122413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a:solidFill>
                  <a:srgbClr val="002060"/>
                </a:solidFill>
                <a:latin typeface="Times New Roman" pitchFamily="18" charset="0"/>
                <a:cs typeface="Times New Roman" pitchFamily="18" charset="0"/>
              </a:rPr>
              <a:t>Х - ХІІІ </a:t>
            </a:r>
            <a:r>
              <a:rPr lang="ru-RU" b="1" i="1" dirty="0" err="1">
                <a:solidFill>
                  <a:srgbClr val="002060"/>
                </a:solidFill>
                <a:latin typeface="Times New Roman" pitchFamily="18" charset="0"/>
                <a:cs typeface="Times New Roman" pitchFamily="18" charset="0"/>
              </a:rPr>
              <a:t>ғасырлық қыш бұйымдарда </a:t>
            </a:r>
            <a:r>
              <a:rPr lang="ru-RU" b="1" i="1" dirty="0">
                <a:solidFill>
                  <a:srgbClr val="002060"/>
                </a:solidFill>
                <a:latin typeface="Times New Roman" pitchFamily="18" charset="0"/>
                <a:cs typeface="Times New Roman" pitchFamily="18" charset="0"/>
              </a:rPr>
              <a:t>да </a:t>
            </a:r>
            <a:r>
              <a:rPr lang="ru-RU" b="1" i="1" dirty="0" err="1">
                <a:solidFill>
                  <a:srgbClr val="002060"/>
                </a:solidFill>
                <a:latin typeface="Times New Roman" pitchFamily="18" charset="0"/>
                <a:cs typeface="Times New Roman" pitchFamily="18" charset="0"/>
              </a:rPr>
              <a:t>қызғалдақ суреттері</a:t>
            </a:r>
            <a:r>
              <a:rPr lang="ru-RU" b="1" i="1" dirty="0">
                <a:solidFill>
                  <a:srgbClr val="002060"/>
                </a:solidFill>
                <a:latin typeface="Times New Roman" pitchFamily="18" charset="0"/>
                <a:cs typeface="Times New Roman" pitchFamily="18" charset="0"/>
              </a:rPr>
              <a:t> </a:t>
            </a:r>
            <a:r>
              <a:rPr lang="ru-RU" b="1" i="1" dirty="0" err="1">
                <a:solidFill>
                  <a:srgbClr val="002060"/>
                </a:solidFill>
                <a:latin typeface="Times New Roman" pitchFamily="18" charset="0"/>
                <a:cs typeface="Times New Roman" pitchFamily="18" charset="0"/>
              </a:rPr>
              <a:t>салынған</a:t>
            </a:r>
            <a:r>
              <a:rPr lang="ru-RU" b="1" i="1" dirty="0">
                <a:solidFill>
                  <a:srgbClr val="002060"/>
                </a:solidFill>
                <a:latin typeface="Times New Roman" pitchFamily="18" charset="0"/>
                <a:cs typeface="Times New Roman" pitchFamily="18" charset="0"/>
              </a:rPr>
              <a:t> </a:t>
            </a:r>
          </a:p>
        </p:txBody>
      </p:sp>
      <p:sp>
        <p:nvSpPr>
          <p:cNvPr id="6" name="Овал 5"/>
          <p:cNvSpPr/>
          <p:nvPr/>
        </p:nvSpPr>
        <p:spPr>
          <a:xfrm rot="20434246">
            <a:off x="-242353" y="334239"/>
            <a:ext cx="3816040" cy="1569773"/>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rot="20440022">
            <a:off x="142984" y="652225"/>
            <a:ext cx="3259055" cy="923330"/>
          </a:xfrm>
          <a:prstGeom prst="rect">
            <a:avLst/>
          </a:prstGeom>
          <a:noFill/>
        </p:spPr>
        <p:txBody>
          <a:bodyPr wrap="square" rtlCol="0">
            <a:spAutoFit/>
          </a:bodyPr>
          <a:lstStyle/>
          <a:p>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Қожа Ахмет</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Иасауи</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кесенесіндегі</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жұқа кірпіштерде</a:t>
            </a:r>
            <a:endParaRPr lang="ru-RU" b="1" i="1" dirty="0">
              <a:latin typeface="Times New Roman" pitchFamily="18" charset="0"/>
              <a:cs typeface="Times New Roman" pitchFamily="18" charset="0"/>
            </a:endParaRPr>
          </a:p>
        </p:txBody>
      </p:sp>
      <p:sp>
        <p:nvSpPr>
          <p:cNvPr id="9" name="Овал 8"/>
          <p:cNvSpPr/>
          <p:nvPr/>
        </p:nvSpPr>
        <p:spPr>
          <a:xfrm rot="20687667">
            <a:off x="-219167" y="2738176"/>
            <a:ext cx="3690612" cy="1296144"/>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err="1">
                <a:solidFill>
                  <a:srgbClr val="00B050"/>
                </a:solidFill>
                <a:latin typeface="Times New Roman" pitchFamily="18" charset="0"/>
                <a:cs typeface="Times New Roman" pitchFamily="18" charset="0"/>
              </a:rPr>
              <a:t>Құлпытастарда </a:t>
            </a:r>
            <a:r>
              <a:rPr lang="ru-RU" sz="2000" b="1" i="1" dirty="0">
                <a:solidFill>
                  <a:srgbClr val="00B050"/>
                </a:solidFill>
                <a:latin typeface="Times New Roman" pitchFamily="18" charset="0"/>
                <a:cs typeface="Times New Roman" pitchFamily="18" charset="0"/>
              </a:rPr>
              <a:t>да </a:t>
            </a:r>
            <a:r>
              <a:rPr lang="ru-RU" sz="2000" b="1" i="1" dirty="0" err="1">
                <a:solidFill>
                  <a:srgbClr val="00B050"/>
                </a:solidFill>
                <a:latin typeface="Times New Roman" pitchFamily="18" charset="0"/>
                <a:cs typeface="Times New Roman" pitchFamily="18" charset="0"/>
              </a:rPr>
              <a:t>қызғалдақ суреттері</a:t>
            </a:r>
            <a:r>
              <a:rPr lang="ru-RU" sz="2000" b="1" i="1" dirty="0">
                <a:solidFill>
                  <a:srgbClr val="00B050"/>
                </a:solidFill>
                <a:latin typeface="Times New Roman" pitchFamily="18" charset="0"/>
                <a:cs typeface="Times New Roman" pitchFamily="18" charset="0"/>
              </a:rPr>
              <a:t> </a:t>
            </a:r>
            <a:r>
              <a:rPr lang="ru-RU" sz="2000" b="1" i="1" dirty="0" err="1">
                <a:solidFill>
                  <a:srgbClr val="00B050"/>
                </a:solidFill>
                <a:latin typeface="Times New Roman" pitchFamily="18" charset="0"/>
                <a:cs typeface="Times New Roman" pitchFamily="18" charset="0"/>
              </a:rPr>
              <a:t>салынып</a:t>
            </a:r>
            <a:endParaRPr lang="ru-RU" sz="2000" b="1" i="1" dirty="0">
              <a:solidFill>
                <a:srgbClr val="00B050"/>
              </a:solidFill>
              <a:latin typeface="Times New Roman" pitchFamily="18" charset="0"/>
              <a:cs typeface="Times New Roman" pitchFamily="18" charset="0"/>
            </a:endParaRPr>
          </a:p>
        </p:txBody>
      </p:sp>
      <p:sp>
        <p:nvSpPr>
          <p:cNvPr id="10" name="Овал 9"/>
          <p:cNvSpPr/>
          <p:nvPr/>
        </p:nvSpPr>
        <p:spPr>
          <a:xfrm rot="20084449">
            <a:off x="-67793" y="4315307"/>
            <a:ext cx="4499003" cy="155714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lumMod val="65000"/>
                    <a:lumOff val="35000"/>
                  </a:schemeClr>
                </a:solidFill>
                <a:latin typeface="Times New Roman" pitchFamily="18" charset="0"/>
                <a:cs typeface="Times New Roman" pitchFamily="18" charset="0"/>
              </a:rPr>
              <a:t>ер - </a:t>
            </a:r>
            <a:r>
              <a:rPr lang="ru-RU" b="1" dirty="0" err="1">
                <a:solidFill>
                  <a:schemeClr val="tx1">
                    <a:lumMod val="65000"/>
                    <a:lumOff val="35000"/>
                  </a:schemeClr>
                </a:solidFill>
                <a:latin typeface="Times New Roman" pitchFamily="18" charset="0"/>
                <a:cs typeface="Times New Roman" pitchFamily="18" charset="0"/>
              </a:rPr>
              <a:t>тұрман жабдықтары</a:t>
            </a:r>
            <a:r>
              <a:rPr lang="ru-RU" b="1" dirty="0">
                <a:solidFill>
                  <a:schemeClr val="tx1">
                    <a:lumMod val="65000"/>
                    <a:lumOff val="35000"/>
                  </a:schemeClr>
                </a:solidFill>
                <a:latin typeface="Times New Roman" pitchFamily="18" charset="0"/>
                <a:cs typeface="Times New Roman" pitchFamily="18" charset="0"/>
              </a:rPr>
              <a:t>, </a:t>
            </a:r>
            <a:r>
              <a:rPr lang="ru-RU" b="1" dirty="0" err="1">
                <a:solidFill>
                  <a:schemeClr val="tx1">
                    <a:lumMod val="65000"/>
                    <a:lumOff val="35000"/>
                  </a:schemeClr>
                </a:solidFill>
                <a:latin typeface="Times New Roman" pitchFamily="18" charset="0"/>
                <a:cs typeface="Times New Roman" pitchFamily="18" charset="0"/>
              </a:rPr>
              <a:t>тері</a:t>
            </a:r>
            <a:r>
              <a:rPr lang="ru-RU" b="1" dirty="0">
                <a:solidFill>
                  <a:schemeClr val="tx1">
                    <a:lumMod val="65000"/>
                    <a:lumOff val="35000"/>
                  </a:schemeClr>
                </a:solidFill>
                <a:latin typeface="Times New Roman" pitchFamily="18" charset="0"/>
                <a:cs typeface="Times New Roman" pitchFamily="18" charset="0"/>
              </a:rPr>
              <a:t> </a:t>
            </a:r>
            <a:r>
              <a:rPr lang="ru-RU" b="1" dirty="0" err="1">
                <a:solidFill>
                  <a:schemeClr val="tx1">
                    <a:lumMod val="65000"/>
                    <a:lumOff val="35000"/>
                  </a:schemeClr>
                </a:solidFill>
                <a:latin typeface="Times New Roman" pitchFamily="18" charset="0"/>
                <a:cs typeface="Times New Roman" pitchFamily="18" charset="0"/>
              </a:rPr>
              <a:t>белдік</a:t>
            </a:r>
            <a:r>
              <a:rPr lang="ru-RU" b="1" dirty="0">
                <a:solidFill>
                  <a:schemeClr val="tx1">
                    <a:lumMod val="65000"/>
                    <a:lumOff val="35000"/>
                  </a:schemeClr>
                </a:solidFill>
                <a:latin typeface="Times New Roman" pitchFamily="18" charset="0"/>
                <a:cs typeface="Times New Roman" pitchFamily="18" charset="0"/>
              </a:rPr>
              <a:t> </a:t>
            </a:r>
            <a:r>
              <a:rPr lang="ru-RU" b="1" dirty="0" err="1">
                <a:solidFill>
                  <a:schemeClr val="tx1">
                    <a:lumMod val="65000"/>
                    <a:lumOff val="35000"/>
                  </a:schemeClr>
                </a:solidFill>
                <a:latin typeface="Times New Roman" pitchFamily="18" charset="0"/>
                <a:cs typeface="Times New Roman" pitchFamily="18" charset="0"/>
              </a:rPr>
              <a:t>тоғалары</a:t>
            </a:r>
            <a:r>
              <a:rPr lang="ru-RU" b="1" dirty="0">
                <a:solidFill>
                  <a:schemeClr val="tx1">
                    <a:lumMod val="65000"/>
                    <a:lumOff val="35000"/>
                  </a:schemeClr>
                </a:solidFill>
                <a:latin typeface="Times New Roman" pitchFamily="18" charset="0"/>
                <a:cs typeface="Times New Roman" pitchFamily="18" charset="0"/>
              </a:rPr>
              <a:t>, </a:t>
            </a:r>
            <a:r>
              <a:rPr lang="ru-RU" b="1" dirty="0" err="1">
                <a:solidFill>
                  <a:schemeClr val="tx1">
                    <a:lumMod val="65000"/>
                    <a:lumOff val="35000"/>
                  </a:schemeClr>
                </a:solidFill>
                <a:latin typeface="Times New Roman" pitchFamily="18" charset="0"/>
                <a:cs typeface="Times New Roman" pitchFamily="18" charset="0"/>
              </a:rPr>
              <a:t>сақина</a:t>
            </a:r>
            <a:r>
              <a:rPr lang="ru-RU" b="1" dirty="0">
                <a:solidFill>
                  <a:schemeClr val="tx1">
                    <a:lumMod val="65000"/>
                    <a:lumOff val="35000"/>
                  </a:schemeClr>
                </a:solidFill>
                <a:latin typeface="Times New Roman" pitchFamily="18" charset="0"/>
                <a:cs typeface="Times New Roman" pitchFamily="18" charset="0"/>
              </a:rPr>
              <a:t>, </a:t>
            </a:r>
            <a:r>
              <a:rPr lang="ru-RU" b="1" dirty="0" err="1">
                <a:solidFill>
                  <a:schemeClr val="tx1">
                    <a:lumMod val="65000"/>
                    <a:lumOff val="35000"/>
                  </a:schemeClr>
                </a:solidFill>
                <a:latin typeface="Times New Roman" pitchFamily="18" charset="0"/>
                <a:cs typeface="Times New Roman" pitchFamily="18" charset="0"/>
              </a:rPr>
              <a:t>білезік</a:t>
            </a:r>
            <a:r>
              <a:rPr lang="ru-RU" b="1" dirty="0">
                <a:solidFill>
                  <a:schemeClr val="tx1">
                    <a:lumMod val="65000"/>
                    <a:lumOff val="35000"/>
                  </a:schemeClr>
                </a:solidFill>
                <a:latin typeface="Times New Roman" pitchFamily="18" charset="0"/>
                <a:cs typeface="Times New Roman" pitchFamily="18" charset="0"/>
              </a:rPr>
              <a:t>, </a:t>
            </a:r>
            <a:r>
              <a:rPr lang="ru-RU" b="1" dirty="0" err="1">
                <a:solidFill>
                  <a:schemeClr val="tx1">
                    <a:lumMod val="65000"/>
                    <a:lumOff val="35000"/>
                  </a:schemeClr>
                </a:solidFill>
                <a:latin typeface="Times New Roman" pitchFamily="18" charset="0"/>
                <a:cs typeface="Times New Roman" pitchFamily="18" charset="0"/>
              </a:rPr>
              <a:t>қамзол қапсырмалары</a:t>
            </a:r>
            <a:r>
              <a:rPr lang="ru-RU" b="1" dirty="0">
                <a:solidFill>
                  <a:schemeClr val="tx1">
                    <a:lumMod val="65000"/>
                    <a:lumOff val="35000"/>
                  </a:schemeClr>
                </a:solidFill>
                <a:latin typeface="Times New Roman" pitchFamily="18" charset="0"/>
                <a:cs typeface="Times New Roman" pitchFamily="18" charset="0"/>
              </a:rPr>
              <a:t>, </a:t>
            </a:r>
            <a:r>
              <a:rPr lang="ru-RU" b="1" dirty="0" err="1">
                <a:solidFill>
                  <a:schemeClr val="tx1">
                    <a:lumMod val="65000"/>
                    <a:lumOff val="35000"/>
                  </a:schemeClr>
                </a:solidFill>
                <a:latin typeface="Times New Roman" pitchFamily="18" charset="0"/>
                <a:cs typeface="Times New Roman" pitchFamily="18" charset="0"/>
              </a:rPr>
              <a:t>ағаштан жасалған жиһаздар</a:t>
            </a:r>
            <a:endParaRPr lang="ru-RU" b="1" dirty="0">
              <a:solidFill>
                <a:schemeClr val="tx1">
                  <a:lumMod val="65000"/>
                  <a:lumOff val="35000"/>
                </a:schemeClr>
              </a:solidFill>
              <a:latin typeface="Times New Roman" pitchFamily="18" charset="0"/>
              <a:cs typeface="Times New Roman" pitchFamily="18" charset="0"/>
            </a:endParaRPr>
          </a:p>
        </p:txBody>
      </p:sp>
      <p:sp>
        <p:nvSpPr>
          <p:cNvPr id="11" name="Овал 10"/>
          <p:cNvSpPr/>
          <p:nvPr/>
        </p:nvSpPr>
        <p:spPr>
          <a:xfrm rot="1069629">
            <a:off x="4415889" y="3460072"/>
            <a:ext cx="4391937" cy="1149732"/>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err="1">
                <a:solidFill>
                  <a:srgbClr val="7030A0"/>
                </a:solidFill>
                <a:latin typeface="Times New Roman" pitchFamily="18" charset="0"/>
                <a:cs typeface="Times New Roman" pitchFamily="18" charset="0"/>
              </a:rPr>
              <a:t>кестелерде</a:t>
            </a:r>
            <a:r>
              <a:rPr lang="ru-RU" b="1" i="1" dirty="0">
                <a:solidFill>
                  <a:srgbClr val="7030A0"/>
                </a:solidFill>
                <a:latin typeface="Times New Roman" pitchFamily="18" charset="0"/>
                <a:cs typeface="Times New Roman" pitchFamily="18" charset="0"/>
              </a:rPr>
              <a:t> де, </a:t>
            </a:r>
            <a:r>
              <a:rPr lang="ru-RU" b="1" i="1" dirty="0" err="1">
                <a:solidFill>
                  <a:srgbClr val="7030A0"/>
                </a:solidFill>
                <a:latin typeface="Times New Roman" pitchFamily="18" charset="0"/>
                <a:cs typeface="Times New Roman" pitchFamily="18" charset="0"/>
              </a:rPr>
              <a:t>сырмақ, текемет</a:t>
            </a:r>
            <a:r>
              <a:rPr lang="ru-RU" b="1" i="1" dirty="0">
                <a:solidFill>
                  <a:srgbClr val="7030A0"/>
                </a:solidFill>
                <a:latin typeface="Times New Roman" pitchFamily="18" charset="0"/>
                <a:cs typeface="Times New Roman" pitchFamily="18" charset="0"/>
              </a:rPr>
              <a:t>, </a:t>
            </a:r>
            <a:r>
              <a:rPr lang="ru-RU" b="1" i="1" dirty="0" err="1">
                <a:solidFill>
                  <a:srgbClr val="7030A0"/>
                </a:solidFill>
                <a:latin typeface="Times New Roman" pitchFamily="18" charset="0"/>
                <a:cs typeface="Times New Roman" pitchFamily="18" charset="0"/>
              </a:rPr>
              <a:t>кілем</a:t>
            </a:r>
            <a:r>
              <a:rPr lang="ru-RU" b="1" i="1" dirty="0">
                <a:solidFill>
                  <a:srgbClr val="7030A0"/>
                </a:solidFill>
                <a:latin typeface="Times New Roman" pitchFamily="18" charset="0"/>
                <a:cs typeface="Times New Roman" pitchFamily="18" charset="0"/>
              </a:rPr>
              <a:t>, </a:t>
            </a:r>
            <a:r>
              <a:rPr lang="ru-RU" b="1" i="1" dirty="0" err="1">
                <a:solidFill>
                  <a:srgbClr val="7030A0"/>
                </a:solidFill>
                <a:latin typeface="Times New Roman" pitchFamily="18" charset="0"/>
                <a:cs typeface="Times New Roman" pitchFamily="18" charset="0"/>
              </a:rPr>
              <a:t>алашаларда</a:t>
            </a:r>
            <a:r>
              <a:rPr lang="ru-RU" b="1" i="1" dirty="0">
                <a:solidFill>
                  <a:srgbClr val="7030A0"/>
                </a:solidFill>
                <a:latin typeface="Times New Roman" pitchFamily="18" charset="0"/>
                <a:cs typeface="Times New Roman" pitchFamily="18" charset="0"/>
              </a:rPr>
              <a:t> да бар</a:t>
            </a:r>
          </a:p>
        </p:txBody>
      </p:sp>
      <p:sp>
        <p:nvSpPr>
          <p:cNvPr id="12" name="Овал 11"/>
          <p:cNvSpPr/>
          <p:nvPr/>
        </p:nvSpPr>
        <p:spPr>
          <a:xfrm rot="881913">
            <a:off x="3707904" y="4941168"/>
            <a:ext cx="5436096" cy="1656184"/>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i="1" dirty="0" smtClean="0">
              <a:solidFill>
                <a:schemeClr val="tx1"/>
              </a:solidFill>
              <a:latin typeface="Times New Roman" pitchFamily="18" charset="0"/>
              <a:cs typeface="Times New Roman" pitchFamily="18" charset="0"/>
            </a:endParaRPr>
          </a:p>
          <a:p>
            <a:pPr algn="ctr"/>
            <a:endParaRPr lang="ru-RU" b="1" i="1" dirty="0" smtClean="0">
              <a:solidFill>
                <a:schemeClr val="tx1"/>
              </a:solidFill>
              <a:latin typeface="Times New Roman" pitchFamily="18" charset="0"/>
              <a:cs typeface="Times New Roman" pitchFamily="18" charset="0"/>
            </a:endParaRPr>
          </a:p>
          <a:p>
            <a:pPr algn="ctr"/>
            <a:r>
              <a:rPr lang="ru-RU" b="1" i="1" dirty="0" smtClean="0">
                <a:solidFill>
                  <a:schemeClr val="tx1"/>
                </a:solidFill>
                <a:latin typeface="Times New Roman" pitchFamily="18" charset="0"/>
                <a:cs typeface="Times New Roman" pitchFamily="18" charset="0"/>
              </a:rPr>
              <a:t>алтын </a:t>
            </a:r>
            <a:r>
              <a:rPr lang="ru-RU" b="1" i="1" dirty="0" err="1">
                <a:solidFill>
                  <a:schemeClr val="tx1"/>
                </a:solidFill>
                <a:latin typeface="Times New Roman" pitchFamily="18" charset="0"/>
                <a:cs typeface="Times New Roman" pitchFamily="18" charset="0"/>
              </a:rPr>
              <a:t>жіппен</a:t>
            </a:r>
            <a:r>
              <a:rPr lang="ru-RU" b="1" i="1" dirty="0">
                <a:solidFill>
                  <a:schemeClr val="tx1"/>
                </a:solidFill>
                <a:latin typeface="Times New Roman" pitchFamily="18" charset="0"/>
                <a:cs typeface="Times New Roman" pitchFamily="18" charset="0"/>
              </a:rPr>
              <a:t> </a:t>
            </a:r>
            <a:r>
              <a:rPr lang="ru-RU" b="1" i="1" dirty="0" err="1">
                <a:solidFill>
                  <a:schemeClr val="tx1"/>
                </a:solidFill>
                <a:latin typeface="Times New Roman" pitchFamily="18" charset="0"/>
                <a:cs typeface="Times New Roman" pitchFamily="18" charset="0"/>
              </a:rPr>
              <a:t>ұлттық киімдерге</a:t>
            </a:r>
            <a:r>
              <a:rPr lang="ru-RU" b="1" i="1" dirty="0">
                <a:solidFill>
                  <a:schemeClr val="tx1"/>
                </a:solidFill>
                <a:latin typeface="Times New Roman" pitchFamily="18" charset="0"/>
                <a:cs typeface="Times New Roman" pitchFamily="18" charset="0"/>
              </a:rPr>
              <a:t>, </a:t>
            </a:r>
            <a:r>
              <a:rPr lang="ru-RU" b="1" i="1" dirty="0" err="1">
                <a:solidFill>
                  <a:schemeClr val="tx1"/>
                </a:solidFill>
                <a:latin typeface="Times New Roman" pitchFamily="18" charset="0"/>
                <a:cs typeface="Times New Roman" pitchFamily="18" charset="0"/>
              </a:rPr>
              <a:t>киіз</a:t>
            </a:r>
            <a:r>
              <a:rPr lang="ru-RU" b="1" i="1" dirty="0">
                <a:solidFill>
                  <a:schemeClr val="tx1"/>
                </a:solidFill>
                <a:latin typeface="Times New Roman" pitchFamily="18" charset="0"/>
                <a:cs typeface="Times New Roman" pitchFamily="18" charset="0"/>
              </a:rPr>
              <a:t> </a:t>
            </a:r>
            <a:r>
              <a:rPr lang="ru-RU" b="1" i="1" dirty="0" err="1">
                <a:solidFill>
                  <a:schemeClr val="tx1"/>
                </a:solidFill>
                <a:latin typeface="Times New Roman" pitchFamily="18" charset="0"/>
                <a:cs typeface="Times New Roman" pitchFamily="18" charset="0"/>
              </a:rPr>
              <a:t>үй жабдықтарына</a:t>
            </a:r>
            <a:r>
              <a:rPr lang="ru-RU" b="1" i="1" dirty="0">
                <a:solidFill>
                  <a:schemeClr val="tx1"/>
                </a:solidFill>
                <a:latin typeface="Times New Roman" pitchFamily="18" charset="0"/>
                <a:cs typeface="Times New Roman" pitchFamily="18" charset="0"/>
              </a:rPr>
              <a:t>, </a:t>
            </a:r>
            <a:r>
              <a:rPr lang="ru-RU" b="1" i="1" dirty="0" err="1">
                <a:solidFill>
                  <a:schemeClr val="tx1"/>
                </a:solidFill>
                <a:latin typeface="Times New Roman" pitchFamily="18" charset="0"/>
                <a:cs typeface="Times New Roman" pitchFamily="18" charset="0"/>
              </a:rPr>
              <a:t>қоржын </a:t>
            </a:r>
            <a:r>
              <a:rPr lang="ru-RU" b="1" i="1" dirty="0">
                <a:solidFill>
                  <a:schemeClr val="tx1"/>
                </a:solidFill>
                <a:latin typeface="Times New Roman" pitchFamily="18" charset="0"/>
                <a:cs typeface="Times New Roman" pitchFamily="18" charset="0"/>
              </a:rPr>
              <a:t>- </a:t>
            </a:r>
            <a:r>
              <a:rPr lang="ru-RU" b="1" i="1" dirty="0" err="1">
                <a:solidFill>
                  <a:schemeClr val="tx1"/>
                </a:solidFill>
                <a:latin typeface="Times New Roman" pitchFamily="18" charset="0"/>
                <a:cs typeface="Times New Roman" pitchFamily="18" charset="0"/>
              </a:rPr>
              <a:t>дорбаларға </a:t>
            </a:r>
            <a:r>
              <a:rPr lang="ru-RU" b="1" i="1" dirty="0">
                <a:solidFill>
                  <a:schemeClr val="tx1"/>
                </a:solidFill>
                <a:latin typeface="Times New Roman" pitchFamily="18" charset="0"/>
                <a:cs typeface="Times New Roman" pitchFamily="18" charset="0"/>
              </a:rPr>
              <a:t>да </a:t>
            </a:r>
            <a:r>
              <a:rPr lang="ru-RU" b="1" i="1" dirty="0" err="1">
                <a:solidFill>
                  <a:schemeClr val="tx1"/>
                </a:solidFill>
                <a:latin typeface="Times New Roman" pitchFamily="18" charset="0"/>
                <a:cs typeface="Times New Roman" pitchFamily="18" charset="0"/>
              </a:rPr>
              <a:t>қызғалдақтың бейнесін</a:t>
            </a:r>
            <a:r>
              <a:rPr lang="ru-RU" b="1" i="1" dirty="0">
                <a:solidFill>
                  <a:schemeClr val="tx1"/>
                </a:solidFill>
                <a:latin typeface="Times New Roman" pitchFamily="18" charset="0"/>
                <a:cs typeface="Times New Roman" pitchFamily="18" charset="0"/>
              </a:rPr>
              <a:t> </a:t>
            </a:r>
            <a:r>
              <a:rPr lang="ru-RU" b="1" i="1" dirty="0" err="1">
                <a:solidFill>
                  <a:schemeClr val="tx1"/>
                </a:solidFill>
                <a:latin typeface="Times New Roman" pitchFamily="18" charset="0"/>
                <a:cs typeface="Times New Roman" pitchFamily="18" charset="0"/>
              </a:rPr>
              <a:t>салып</a:t>
            </a:r>
            <a:r>
              <a:rPr lang="ru-RU" b="1" i="1" dirty="0">
                <a:solidFill>
                  <a:schemeClr val="tx1"/>
                </a:solidFill>
                <a:latin typeface="Times New Roman" pitchFamily="18" charset="0"/>
                <a:cs typeface="Times New Roman" pitchFamily="18" charset="0"/>
              </a:rPr>
              <a:t> </a:t>
            </a:r>
            <a:r>
              <a:rPr lang="ru-RU" b="1" i="1" dirty="0" err="1">
                <a:solidFill>
                  <a:schemeClr val="tx1"/>
                </a:solidFill>
                <a:latin typeface="Times New Roman" pitchFamily="18" charset="0"/>
                <a:cs typeface="Times New Roman" pitchFamily="18" charset="0"/>
              </a:rPr>
              <a:t>әшекейлеп</a:t>
            </a:r>
            <a:r>
              <a:rPr lang="ru-RU" b="1" i="1" dirty="0">
                <a:solidFill>
                  <a:schemeClr val="tx1"/>
                </a:solidFill>
                <a:latin typeface="Times New Roman" pitchFamily="18" charset="0"/>
                <a:cs typeface="Times New Roman" pitchFamily="18" charset="0"/>
              </a:rPr>
              <a:t>, </a:t>
            </a:r>
            <a:r>
              <a:rPr lang="ru-RU" b="1" i="1" dirty="0" err="1">
                <a:solidFill>
                  <a:schemeClr val="tx1"/>
                </a:solidFill>
                <a:latin typeface="Times New Roman" pitchFamily="18" charset="0"/>
                <a:cs typeface="Times New Roman" pitchFamily="18" charset="0"/>
              </a:rPr>
              <a:t>кестеледі</a:t>
            </a:r>
            <a:r>
              <a:rPr lang="ru-RU" b="1" i="1" dirty="0">
                <a:solidFill>
                  <a:schemeClr val="tx1"/>
                </a:solidFill>
                <a:latin typeface="Times New Roman" pitchFamily="18" charset="0"/>
                <a:cs typeface="Times New Roman" pitchFamily="18" charset="0"/>
              </a:rPr>
              <a:t>.</a:t>
            </a:r>
            <a:br>
              <a:rPr lang="ru-RU" b="1" i="1" dirty="0">
                <a:solidFill>
                  <a:schemeClr val="tx1"/>
                </a:solidFill>
                <a:latin typeface="Times New Roman" pitchFamily="18" charset="0"/>
                <a:cs typeface="Times New Roman" pitchFamily="18" charset="0"/>
              </a:rPr>
            </a:br>
            <a:r>
              <a:rPr lang="ru-RU" dirty="0"/>
              <a:t/>
            </a:r>
            <a:br>
              <a:rPr lang="ru-RU" dirty="0"/>
            </a:b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ocuments and Settings\UralSOFT\Мои документы\ж\слайд\уакуйаса.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Picture 22" descr="http://anatili.kazgazeta.kz/wp-content/uploads/Ulttyk.png"/>
          <p:cNvPicPr>
            <a:picLocks noChangeAspect="1" noChangeArrowheads="1"/>
          </p:cNvPicPr>
          <p:nvPr/>
        </p:nvPicPr>
        <p:blipFill>
          <a:blip r:embed="rId3" cstate="print"/>
          <a:srcRect/>
          <a:stretch>
            <a:fillRect/>
          </a:stretch>
        </p:blipFill>
        <p:spPr bwMode="auto">
          <a:xfrm>
            <a:off x="6372201" y="0"/>
            <a:ext cx="2771800" cy="2492896"/>
          </a:xfrm>
          <a:prstGeom prst="rect">
            <a:avLst/>
          </a:prstGeom>
          <a:ln>
            <a:noFill/>
          </a:ln>
          <a:effectLst>
            <a:softEdge rad="112500"/>
          </a:effectLst>
        </p:spPr>
      </p:pic>
      <p:pic>
        <p:nvPicPr>
          <p:cNvPr id="6" name="Picture 4" descr="https://go3.imgsmail.ru/imgpreview?key=5878e8c57a5e9a14&amp;mb=imgdb_preview_1759"/>
          <p:cNvPicPr>
            <a:picLocks noChangeAspect="1" noChangeArrowheads="1"/>
          </p:cNvPicPr>
          <p:nvPr/>
        </p:nvPicPr>
        <p:blipFill>
          <a:blip r:embed="rId4" cstate="print"/>
          <a:srcRect/>
          <a:stretch>
            <a:fillRect/>
          </a:stretch>
        </p:blipFill>
        <p:spPr bwMode="auto">
          <a:xfrm>
            <a:off x="323528" y="4725144"/>
            <a:ext cx="2232248" cy="21328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16" descr="https://go3.imgsmail.ru/imgpreview?key=36bfda6f4dcba7fa&amp;mb=imgdb_preview_1875"/>
          <p:cNvPicPr>
            <a:picLocks noChangeAspect="1" noChangeArrowheads="1"/>
          </p:cNvPicPr>
          <p:nvPr/>
        </p:nvPicPr>
        <p:blipFill>
          <a:blip r:embed="rId5" cstate="print"/>
          <a:srcRect l="3571" t="19075" r="3571"/>
          <a:stretch>
            <a:fillRect/>
          </a:stretch>
        </p:blipFill>
        <p:spPr bwMode="auto">
          <a:xfrm>
            <a:off x="2411760" y="4869160"/>
            <a:ext cx="2520280" cy="1988840"/>
          </a:xfrm>
          <a:prstGeom prst="ellipse">
            <a:avLst/>
          </a:prstGeom>
          <a:ln>
            <a:noFill/>
          </a:ln>
          <a:effectLst>
            <a:softEdge rad="112500"/>
          </a:effectLst>
        </p:spPr>
      </p:pic>
      <p:pic>
        <p:nvPicPr>
          <p:cNvPr id="9" name="Picture 4" descr="http://adyrna.kz/wp-content/uploads/2015/11/964fa72c1dc8bcccc67b4f444c560570.jpg"/>
          <p:cNvPicPr>
            <a:picLocks noChangeAspect="1" noChangeArrowheads="1"/>
          </p:cNvPicPr>
          <p:nvPr/>
        </p:nvPicPr>
        <p:blipFill>
          <a:blip r:embed="rId6" cstate="print"/>
          <a:srcRect/>
          <a:stretch>
            <a:fillRect/>
          </a:stretch>
        </p:blipFill>
        <p:spPr bwMode="auto">
          <a:xfrm>
            <a:off x="0" y="2564904"/>
            <a:ext cx="2627784" cy="2067602"/>
          </a:xfrm>
          <a:prstGeom prst="rect">
            <a:avLst/>
          </a:prstGeom>
          <a:ln>
            <a:noFill/>
          </a:ln>
          <a:effectLst>
            <a:softEdge rad="112500"/>
          </a:effectLst>
        </p:spPr>
      </p:pic>
      <p:pic>
        <p:nvPicPr>
          <p:cNvPr id="10" name="Picture 2" descr="http://jasqazaq.kz/wp-content/uploads/2017/06/images.jpg"/>
          <p:cNvPicPr>
            <a:picLocks noChangeAspect="1" noChangeArrowheads="1"/>
          </p:cNvPicPr>
          <p:nvPr/>
        </p:nvPicPr>
        <p:blipFill>
          <a:blip r:embed="rId7" cstate="print"/>
          <a:srcRect/>
          <a:stretch>
            <a:fillRect/>
          </a:stretch>
        </p:blipFill>
        <p:spPr bwMode="auto">
          <a:xfrm>
            <a:off x="6263680" y="2708920"/>
            <a:ext cx="2880320" cy="2160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http://heliograph.ru/images/1123110_orzhyn.jpg"/>
          <p:cNvPicPr>
            <a:picLocks noChangeAspect="1" noChangeArrowheads="1"/>
          </p:cNvPicPr>
          <p:nvPr/>
        </p:nvPicPr>
        <p:blipFill>
          <a:blip r:embed="rId8" cstate="print"/>
          <a:srcRect t="6951"/>
          <a:stretch>
            <a:fillRect/>
          </a:stretch>
        </p:blipFill>
        <p:spPr bwMode="auto">
          <a:xfrm>
            <a:off x="4716016" y="4869160"/>
            <a:ext cx="2066173" cy="1988840"/>
          </a:xfrm>
          <a:prstGeom prst="rect">
            <a:avLst/>
          </a:prstGeom>
          <a:ln>
            <a:noFill/>
          </a:ln>
          <a:effectLst>
            <a:softEdge rad="112500"/>
          </a:effectLst>
        </p:spPr>
      </p:pic>
      <p:pic>
        <p:nvPicPr>
          <p:cNvPr id="13" name="Picture 14" descr="https://go1.imgsmail.ru/imgpreview?key=48c600edaa4ca66b&amp;mb=imgdb_preview_1350"/>
          <p:cNvPicPr>
            <a:picLocks noChangeAspect="1" noChangeArrowheads="1"/>
          </p:cNvPicPr>
          <p:nvPr/>
        </p:nvPicPr>
        <p:blipFill>
          <a:blip r:embed="rId9" cstate="print"/>
          <a:srcRect/>
          <a:stretch>
            <a:fillRect/>
          </a:stretch>
        </p:blipFill>
        <p:spPr bwMode="auto">
          <a:xfrm>
            <a:off x="0" y="0"/>
            <a:ext cx="2987030" cy="2492896"/>
          </a:xfrm>
          <a:prstGeom prst="rect">
            <a:avLst/>
          </a:prstGeom>
          <a:noFill/>
        </p:spPr>
      </p:pic>
      <p:pic>
        <p:nvPicPr>
          <p:cNvPr id="12290" name="Picture 2" descr="http://cs14114.vk.me/c623227/v623227722/a9f6/Omt7rm1dSfw.jpg"/>
          <p:cNvPicPr>
            <a:picLocks noChangeAspect="1" noChangeArrowheads="1"/>
          </p:cNvPicPr>
          <p:nvPr/>
        </p:nvPicPr>
        <p:blipFill>
          <a:blip r:embed="rId10" cstate="print"/>
          <a:srcRect/>
          <a:stretch>
            <a:fillRect/>
          </a:stretch>
        </p:blipFill>
        <p:spPr bwMode="auto">
          <a:xfrm>
            <a:off x="2987824" y="0"/>
            <a:ext cx="3024336" cy="21941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292" name="Picture 4" descr="https://go3.imgsmail.ru/imgpreview?key=381375ee5b08d9b2&amp;mb=imgdb_preview_457"/>
          <p:cNvPicPr>
            <a:picLocks noChangeAspect="1" noChangeArrowheads="1"/>
          </p:cNvPicPr>
          <p:nvPr/>
        </p:nvPicPr>
        <p:blipFill>
          <a:blip r:embed="rId11" cstate="print"/>
          <a:srcRect t="33879" b="-9957"/>
          <a:stretch>
            <a:fillRect/>
          </a:stretch>
        </p:blipFill>
        <p:spPr bwMode="auto">
          <a:xfrm>
            <a:off x="2987824" y="3789040"/>
            <a:ext cx="2948558" cy="1368152"/>
          </a:xfrm>
          <a:prstGeom prst="rect">
            <a:avLst/>
          </a:prstGeom>
          <a:noFill/>
        </p:spPr>
      </p:pic>
      <p:pic>
        <p:nvPicPr>
          <p:cNvPr id="12294" name="Picture 6" descr="https://etjendi.egemen.kz/wp-content/uploads/2016/08/IMG_8240.jpg"/>
          <p:cNvPicPr>
            <a:picLocks noChangeAspect="1" noChangeArrowheads="1"/>
          </p:cNvPicPr>
          <p:nvPr/>
        </p:nvPicPr>
        <p:blipFill>
          <a:blip r:embed="rId12" cstate="print"/>
          <a:srcRect/>
          <a:stretch>
            <a:fillRect/>
          </a:stretch>
        </p:blipFill>
        <p:spPr bwMode="auto">
          <a:xfrm>
            <a:off x="2555776" y="2132856"/>
            <a:ext cx="3744416" cy="1842444"/>
          </a:xfrm>
          <a:prstGeom prst="ellipse">
            <a:avLst/>
          </a:prstGeom>
          <a:ln>
            <a:noFill/>
          </a:ln>
          <a:effectLst>
            <a:softEdge rad="112500"/>
          </a:effectLst>
        </p:spPr>
      </p:pic>
      <p:pic>
        <p:nvPicPr>
          <p:cNvPr id="15" name="Picture 8" descr="http://cdn.playbuzz.com/cdn/950d7c18-0dde-45ba-9cdb-8c8ae4f9408e/ee90d854-9db2-4cfc-a1e3-bf2b0264f265.jpg"/>
          <p:cNvPicPr>
            <a:picLocks noChangeAspect="1" noChangeArrowheads="1"/>
          </p:cNvPicPr>
          <p:nvPr/>
        </p:nvPicPr>
        <p:blipFill>
          <a:blip r:embed="rId13" cstate="print"/>
          <a:srcRect/>
          <a:stretch>
            <a:fillRect/>
          </a:stretch>
        </p:blipFill>
        <p:spPr bwMode="auto">
          <a:xfrm>
            <a:off x="6588224" y="4869160"/>
            <a:ext cx="2555776" cy="198884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ocuments and Settings\UralSOFT\Мои документы\ж\слайд\уакуйаса.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2195736" y="332656"/>
            <a:ext cx="4680520" cy="369332"/>
          </a:xfrm>
          <a:prstGeom prst="rect">
            <a:avLst/>
          </a:prstGeom>
          <a:noFill/>
        </p:spPr>
        <p:txBody>
          <a:bodyPr wrap="square" rtlCol="0">
            <a:spAutoFit/>
          </a:bodyPr>
          <a:lstStyle/>
          <a:p>
            <a:r>
              <a:rPr lang="kk-KZ" dirty="0" smtClean="0"/>
              <a:t>Қызғалдақтың  емдік  қасиеттері</a:t>
            </a:r>
            <a:endParaRPr lang="ru-RU" dirty="0"/>
          </a:p>
        </p:txBody>
      </p:sp>
      <p:pic>
        <p:nvPicPr>
          <p:cNvPr id="4" name="Рисунок 43" descr="https://go3.imgsmail.ru/imgpreview?key=3058963be483c91e&amp;mb=imgdb_preview_1349"/>
          <p:cNvPicPr>
            <a:picLocks noChangeAspect="1" noChangeArrowheads="1"/>
          </p:cNvPicPr>
          <p:nvPr/>
        </p:nvPicPr>
        <p:blipFill>
          <a:blip r:embed="rId3" cstate="print"/>
          <a:srcRect/>
          <a:stretch>
            <a:fillRect/>
          </a:stretch>
        </p:blipFill>
        <p:spPr bwMode="auto">
          <a:xfrm>
            <a:off x="0" y="0"/>
            <a:ext cx="1728192" cy="2664296"/>
          </a:xfrm>
          <a:prstGeom prst="rect">
            <a:avLst/>
          </a:prstGeom>
          <a:noFill/>
          <a:ln w="9525">
            <a:noFill/>
            <a:miter lim="800000"/>
            <a:headEnd/>
            <a:tailEnd/>
          </a:ln>
        </p:spPr>
      </p:pic>
      <p:sp>
        <p:nvSpPr>
          <p:cNvPr id="15361" name="Rectangle 1"/>
          <p:cNvSpPr>
            <a:spLocks noChangeArrowheads="1"/>
          </p:cNvSpPr>
          <p:nvPr/>
        </p:nvSpPr>
        <p:spPr bwMode="auto">
          <a:xfrm>
            <a:off x="2483768" y="1138837"/>
            <a:ext cx="468052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400" b="0" i="0" u="none" strike="noStrike" cap="none" normalizeH="0" baseline="0" dirty="0" err="1" smtClean="0">
                <a:ln>
                  <a:noFill/>
                </a:ln>
                <a:solidFill>
                  <a:srgbClr val="283242"/>
                </a:solidFill>
                <a:effectLst/>
                <a:latin typeface="Arial" pitchFamily="34" charset="0"/>
                <a:ea typeface="Times New Roman" pitchFamily="18" charset="0"/>
                <a:cs typeface="Times New Roman" pitchFamily="18" charset="0"/>
              </a:rPr>
              <a:t>Сырқат бүйрекке қызғалдақ араша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6" name="Group 57"/>
          <p:cNvGrpSpPr>
            <a:grpSpLocks noChangeAspect="1"/>
          </p:cNvGrpSpPr>
          <p:nvPr/>
        </p:nvGrpSpPr>
        <p:grpSpPr bwMode="auto">
          <a:xfrm rot="-7976235">
            <a:off x="7785894" y="359569"/>
            <a:ext cx="1008063" cy="955675"/>
            <a:chOff x="158" y="3339"/>
            <a:chExt cx="772" cy="732"/>
          </a:xfrm>
        </p:grpSpPr>
        <p:sp>
          <p:nvSpPr>
            <p:cNvPr id="7" name="AutoShape 58"/>
            <p:cNvSpPr>
              <a:spLocks noChangeAspect="1" noChangeArrowheads="1" noTextEdit="1"/>
            </p:cNvSpPr>
            <p:nvPr/>
          </p:nvSpPr>
          <p:spPr bwMode="auto">
            <a:xfrm>
              <a:off x="158" y="3339"/>
              <a:ext cx="772" cy="732"/>
            </a:xfrm>
            <a:prstGeom prst="rect">
              <a:avLst/>
            </a:prstGeom>
            <a:noFill/>
            <a:ln w="9525">
              <a:noFill/>
              <a:miter lim="800000"/>
              <a:headEnd/>
              <a:tailEnd/>
            </a:ln>
          </p:spPr>
          <p:txBody>
            <a:bodyPr/>
            <a:lstStyle/>
            <a:p>
              <a:endParaRPr lang="ru-RU"/>
            </a:p>
          </p:txBody>
        </p:sp>
        <p:sp>
          <p:nvSpPr>
            <p:cNvPr id="8" name="Freeform 59"/>
            <p:cNvSpPr>
              <a:spLocks/>
            </p:cNvSpPr>
            <p:nvPr/>
          </p:nvSpPr>
          <p:spPr bwMode="auto">
            <a:xfrm>
              <a:off x="158" y="3970"/>
              <a:ext cx="165" cy="60"/>
            </a:xfrm>
            <a:custGeom>
              <a:avLst/>
              <a:gdLst>
                <a:gd name="T0" fmla="*/ 0 w 331"/>
                <a:gd name="T1" fmla="*/ 15 h 118"/>
                <a:gd name="T2" fmla="*/ 4 w 331"/>
                <a:gd name="T3" fmla="*/ 16 h 118"/>
                <a:gd name="T4" fmla="*/ 8 w 331"/>
                <a:gd name="T5" fmla="*/ 17 h 118"/>
                <a:gd name="T6" fmla="*/ 12 w 331"/>
                <a:gd name="T7" fmla="*/ 18 h 118"/>
                <a:gd name="T8" fmla="*/ 17 w 331"/>
                <a:gd name="T9" fmla="*/ 19 h 118"/>
                <a:gd name="T10" fmla="*/ 20 w 331"/>
                <a:gd name="T11" fmla="*/ 20 h 118"/>
                <a:gd name="T12" fmla="*/ 24 w 331"/>
                <a:gd name="T13" fmla="*/ 21 h 118"/>
                <a:gd name="T14" fmla="*/ 28 w 331"/>
                <a:gd name="T15" fmla="*/ 22 h 118"/>
                <a:gd name="T16" fmla="*/ 32 w 331"/>
                <a:gd name="T17" fmla="*/ 24 h 118"/>
                <a:gd name="T18" fmla="*/ 35 w 331"/>
                <a:gd name="T19" fmla="*/ 25 h 118"/>
                <a:gd name="T20" fmla="*/ 39 w 331"/>
                <a:gd name="T21" fmla="*/ 26 h 118"/>
                <a:gd name="T22" fmla="*/ 43 w 331"/>
                <a:gd name="T23" fmla="*/ 27 h 118"/>
                <a:gd name="T24" fmla="*/ 46 w 331"/>
                <a:gd name="T25" fmla="*/ 28 h 118"/>
                <a:gd name="T26" fmla="*/ 51 w 331"/>
                <a:gd name="T27" fmla="*/ 29 h 118"/>
                <a:gd name="T28" fmla="*/ 55 w 331"/>
                <a:gd name="T29" fmla="*/ 30 h 118"/>
                <a:gd name="T30" fmla="*/ 59 w 331"/>
                <a:gd name="T31" fmla="*/ 31 h 118"/>
                <a:gd name="T32" fmla="*/ 63 w 331"/>
                <a:gd name="T33" fmla="*/ 31 h 118"/>
                <a:gd name="T34" fmla="*/ 66 w 331"/>
                <a:gd name="T35" fmla="*/ 30 h 118"/>
                <a:gd name="T36" fmla="*/ 70 w 331"/>
                <a:gd name="T37" fmla="*/ 29 h 118"/>
                <a:gd name="T38" fmla="*/ 73 w 331"/>
                <a:gd name="T39" fmla="*/ 28 h 118"/>
                <a:gd name="T40" fmla="*/ 76 w 331"/>
                <a:gd name="T41" fmla="*/ 27 h 118"/>
                <a:gd name="T42" fmla="*/ 79 w 331"/>
                <a:gd name="T43" fmla="*/ 25 h 118"/>
                <a:gd name="T44" fmla="*/ 81 w 331"/>
                <a:gd name="T45" fmla="*/ 22 h 118"/>
                <a:gd name="T46" fmla="*/ 82 w 331"/>
                <a:gd name="T47" fmla="*/ 19 h 118"/>
                <a:gd name="T48" fmla="*/ 82 w 331"/>
                <a:gd name="T49" fmla="*/ 15 h 118"/>
                <a:gd name="T50" fmla="*/ 82 w 331"/>
                <a:gd name="T51" fmla="*/ 12 h 118"/>
                <a:gd name="T52" fmla="*/ 81 w 331"/>
                <a:gd name="T53" fmla="*/ 8 h 118"/>
                <a:gd name="T54" fmla="*/ 79 w 331"/>
                <a:gd name="T55" fmla="*/ 6 h 118"/>
                <a:gd name="T56" fmla="*/ 76 w 331"/>
                <a:gd name="T57" fmla="*/ 4 h 118"/>
                <a:gd name="T58" fmla="*/ 73 w 331"/>
                <a:gd name="T59" fmla="*/ 2 h 118"/>
                <a:gd name="T60" fmla="*/ 70 w 331"/>
                <a:gd name="T61" fmla="*/ 1 h 118"/>
                <a:gd name="T62" fmla="*/ 66 w 331"/>
                <a:gd name="T63" fmla="*/ 1 h 118"/>
                <a:gd name="T64" fmla="*/ 63 w 331"/>
                <a:gd name="T65" fmla="*/ 0 h 118"/>
                <a:gd name="T66" fmla="*/ 59 w 331"/>
                <a:gd name="T67" fmla="*/ 0 h 118"/>
                <a:gd name="T68" fmla="*/ 55 w 331"/>
                <a:gd name="T69" fmla="*/ 1 h 118"/>
                <a:gd name="T70" fmla="*/ 51 w 331"/>
                <a:gd name="T71" fmla="*/ 1 h 118"/>
                <a:gd name="T72" fmla="*/ 46 w 331"/>
                <a:gd name="T73" fmla="*/ 2 h 118"/>
                <a:gd name="T74" fmla="*/ 43 w 331"/>
                <a:gd name="T75" fmla="*/ 3 h 118"/>
                <a:gd name="T76" fmla="*/ 39 w 331"/>
                <a:gd name="T77" fmla="*/ 4 h 118"/>
                <a:gd name="T78" fmla="*/ 35 w 331"/>
                <a:gd name="T79" fmla="*/ 6 h 118"/>
                <a:gd name="T80" fmla="*/ 32 w 331"/>
                <a:gd name="T81" fmla="*/ 7 h 118"/>
                <a:gd name="T82" fmla="*/ 28 w 331"/>
                <a:gd name="T83" fmla="*/ 8 h 118"/>
                <a:gd name="T84" fmla="*/ 24 w 331"/>
                <a:gd name="T85" fmla="*/ 9 h 118"/>
                <a:gd name="T86" fmla="*/ 20 w 331"/>
                <a:gd name="T87" fmla="*/ 10 h 118"/>
                <a:gd name="T88" fmla="*/ 17 w 331"/>
                <a:gd name="T89" fmla="*/ 12 h 118"/>
                <a:gd name="T90" fmla="*/ 12 w 331"/>
                <a:gd name="T91" fmla="*/ 13 h 118"/>
                <a:gd name="T92" fmla="*/ 8 w 331"/>
                <a:gd name="T93" fmla="*/ 14 h 118"/>
                <a:gd name="T94" fmla="*/ 4 w 331"/>
                <a:gd name="T95" fmla="*/ 15 h 118"/>
                <a:gd name="T96" fmla="*/ 0 w 331"/>
                <a:gd name="T97" fmla="*/ 15 h 1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1"/>
                <a:gd name="T148" fmla="*/ 0 h 118"/>
                <a:gd name="T149" fmla="*/ 331 w 331"/>
                <a:gd name="T150" fmla="*/ 118 h 1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1" h="118">
                  <a:moveTo>
                    <a:pt x="0" y="59"/>
                  </a:moveTo>
                  <a:lnTo>
                    <a:pt x="17" y="61"/>
                  </a:lnTo>
                  <a:lnTo>
                    <a:pt x="35" y="65"/>
                  </a:lnTo>
                  <a:lnTo>
                    <a:pt x="51" y="68"/>
                  </a:lnTo>
                  <a:lnTo>
                    <a:pt x="68" y="73"/>
                  </a:lnTo>
                  <a:lnTo>
                    <a:pt x="83" y="78"/>
                  </a:lnTo>
                  <a:lnTo>
                    <a:pt x="98" y="82"/>
                  </a:lnTo>
                  <a:lnTo>
                    <a:pt x="113" y="87"/>
                  </a:lnTo>
                  <a:lnTo>
                    <a:pt x="128" y="93"/>
                  </a:lnTo>
                  <a:lnTo>
                    <a:pt x="142" y="97"/>
                  </a:lnTo>
                  <a:lnTo>
                    <a:pt x="157" y="102"/>
                  </a:lnTo>
                  <a:lnTo>
                    <a:pt x="172" y="107"/>
                  </a:lnTo>
                  <a:lnTo>
                    <a:pt x="187" y="110"/>
                  </a:lnTo>
                  <a:lnTo>
                    <a:pt x="204" y="114"/>
                  </a:lnTo>
                  <a:lnTo>
                    <a:pt x="220" y="116"/>
                  </a:lnTo>
                  <a:lnTo>
                    <a:pt x="236" y="118"/>
                  </a:lnTo>
                  <a:lnTo>
                    <a:pt x="254" y="118"/>
                  </a:lnTo>
                  <a:lnTo>
                    <a:pt x="267" y="117"/>
                  </a:lnTo>
                  <a:lnTo>
                    <a:pt x="281" y="115"/>
                  </a:lnTo>
                  <a:lnTo>
                    <a:pt x="293" y="110"/>
                  </a:lnTo>
                  <a:lnTo>
                    <a:pt x="305" y="104"/>
                  </a:lnTo>
                  <a:lnTo>
                    <a:pt x="316" y="96"/>
                  </a:lnTo>
                  <a:lnTo>
                    <a:pt x="324" y="86"/>
                  </a:lnTo>
                  <a:lnTo>
                    <a:pt x="328" y="74"/>
                  </a:lnTo>
                  <a:lnTo>
                    <a:pt x="331" y="59"/>
                  </a:lnTo>
                  <a:lnTo>
                    <a:pt x="328" y="45"/>
                  </a:lnTo>
                  <a:lnTo>
                    <a:pt x="324" y="32"/>
                  </a:lnTo>
                  <a:lnTo>
                    <a:pt x="316" y="22"/>
                  </a:lnTo>
                  <a:lnTo>
                    <a:pt x="305" y="14"/>
                  </a:lnTo>
                  <a:lnTo>
                    <a:pt x="293" y="8"/>
                  </a:lnTo>
                  <a:lnTo>
                    <a:pt x="281" y="3"/>
                  </a:lnTo>
                  <a:lnTo>
                    <a:pt x="267" y="1"/>
                  </a:lnTo>
                  <a:lnTo>
                    <a:pt x="254" y="0"/>
                  </a:lnTo>
                  <a:lnTo>
                    <a:pt x="236" y="0"/>
                  </a:lnTo>
                  <a:lnTo>
                    <a:pt x="220" y="2"/>
                  </a:lnTo>
                  <a:lnTo>
                    <a:pt x="204" y="4"/>
                  </a:lnTo>
                  <a:lnTo>
                    <a:pt x="187" y="8"/>
                  </a:lnTo>
                  <a:lnTo>
                    <a:pt x="172" y="11"/>
                  </a:lnTo>
                  <a:lnTo>
                    <a:pt x="157" y="16"/>
                  </a:lnTo>
                  <a:lnTo>
                    <a:pt x="142" y="21"/>
                  </a:lnTo>
                  <a:lnTo>
                    <a:pt x="128" y="25"/>
                  </a:lnTo>
                  <a:lnTo>
                    <a:pt x="113" y="31"/>
                  </a:lnTo>
                  <a:lnTo>
                    <a:pt x="98" y="36"/>
                  </a:lnTo>
                  <a:lnTo>
                    <a:pt x="83" y="40"/>
                  </a:lnTo>
                  <a:lnTo>
                    <a:pt x="68" y="45"/>
                  </a:lnTo>
                  <a:lnTo>
                    <a:pt x="51" y="50"/>
                  </a:lnTo>
                  <a:lnTo>
                    <a:pt x="35" y="53"/>
                  </a:lnTo>
                  <a:lnTo>
                    <a:pt x="17" y="57"/>
                  </a:lnTo>
                  <a:lnTo>
                    <a:pt x="0" y="59"/>
                  </a:lnTo>
                  <a:close/>
                </a:path>
              </a:pathLst>
            </a:custGeom>
            <a:solidFill>
              <a:srgbClr val="800080"/>
            </a:solidFill>
            <a:ln w="9525">
              <a:solidFill>
                <a:srgbClr val="FF00FF"/>
              </a:solidFill>
              <a:round/>
              <a:headEnd/>
              <a:tailEnd/>
            </a:ln>
          </p:spPr>
          <p:txBody>
            <a:bodyPr/>
            <a:lstStyle/>
            <a:p>
              <a:endParaRPr lang="ru-RU"/>
            </a:p>
          </p:txBody>
        </p:sp>
        <p:sp>
          <p:nvSpPr>
            <p:cNvPr id="9" name="Freeform 60"/>
            <p:cNvSpPr>
              <a:spLocks/>
            </p:cNvSpPr>
            <p:nvPr/>
          </p:nvSpPr>
          <p:spPr bwMode="auto">
            <a:xfrm>
              <a:off x="764" y="3970"/>
              <a:ext cx="165" cy="60"/>
            </a:xfrm>
            <a:custGeom>
              <a:avLst/>
              <a:gdLst>
                <a:gd name="T0" fmla="*/ 82 w 331"/>
                <a:gd name="T1" fmla="*/ 15 h 118"/>
                <a:gd name="T2" fmla="*/ 78 w 331"/>
                <a:gd name="T3" fmla="*/ 16 h 118"/>
                <a:gd name="T4" fmla="*/ 74 w 331"/>
                <a:gd name="T5" fmla="*/ 17 h 118"/>
                <a:gd name="T6" fmla="*/ 69 w 331"/>
                <a:gd name="T7" fmla="*/ 18 h 118"/>
                <a:gd name="T8" fmla="*/ 65 w 331"/>
                <a:gd name="T9" fmla="*/ 19 h 118"/>
                <a:gd name="T10" fmla="*/ 61 w 331"/>
                <a:gd name="T11" fmla="*/ 20 h 118"/>
                <a:gd name="T12" fmla="*/ 58 w 331"/>
                <a:gd name="T13" fmla="*/ 21 h 118"/>
                <a:gd name="T14" fmla="*/ 54 w 331"/>
                <a:gd name="T15" fmla="*/ 22 h 118"/>
                <a:gd name="T16" fmla="*/ 50 w 331"/>
                <a:gd name="T17" fmla="*/ 24 h 118"/>
                <a:gd name="T18" fmla="*/ 47 w 331"/>
                <a:gd name="T19" fmla="*/ 25 h 118"/>
                <a:gd name="T20" fmla="*/ 43 w 331"/>
                <a:gd name="T21" fmla="*/ 26 h 118"/>
                <a:gd name="T22" fmla="*/ 39 w 331"/>
                <a:gd name="T23" fmla="*/ 27 h 118"/>
                <a:gd name="T24" fmla="*/ 35 w 331"/>
                <a:gd name="T25" fmla="*/ 28 h 118"/>
                <a:gd name="T26" fmla="*/ 31 w 331"/>
                <a:gd name="T27" fmla="*/ 29 h 118"/>
                <a:gd name="T28" fmla="*/ 27 w 331"/>
                <a:gd name="T29" fmla="*/ 30 h 118"/>
                <a:gd name="T30" fmla="*/ 23 w 331"/>
                <a:gd name="T31" fmla="*/ 31 h 118"/>
                <a:gd name="T32" fmla="*/ 19 w 331"/>
                <a:gd name="T33" fmla="*/ 31 h 118"/>
                <a:gd name="T34" fmla="*/ 15 w 331"/>
                <a:gd name="T35" fmla="*/ 30 h 118"/>
                <a:gd name="T36" fmla="*/ 12 w 331"/>
                <a:gd name="T37" fmla="*/ 29 h 118"/>
                <a:gd name="T38" fmla="*/ 9 w 331"/>
                <a:gd name="T39" fmla="*/ 28 h 118"/>
                <a:gd name="T40" fmla="*/ 6 w 331"/>
                <a:gd name="T41" fmla="*/ 27 h 118"/>
                <a:gd name="T42" fmla="*/ 3 w 331"/>
                <a:gd name="T43" fmla="*/ 25 h 118"/>
                <a:gd name="T44" fmla="*/ 1 w 331"/>
                <a:gd name="T45" fmla="*/ 22 h 118"/>
                <a:gd name="T46" fmla="*/ 0 w 331"/>
                <a:gd name="T47" fmla="*/ 19 h 118"/>
                <a:gd name="T48" fmla="*/ 0 w 331"/>
                <a:gd name="T49" fmla="*/ 15 h 118"/>
                <a:gd name="T50" fmla="*/ 0 w 331"/>
                <a:gd name="T51" fmla="*/ 12 h 118"/>
                <a:gd name="T52" fmla="*/ 1 w 331"/>
                <a:gd name="T53" fmla="*/ 8 h 118"/>
                <a:gd name="T54" fmla="*/ 3 w 331"/>
                <a:gd name="T55" fmla="*/ 6 h 118"/>
                <a:gd name="T56" fmla="*/ 6 w 331"/>
                <a:gd name="T57" fmla="*/ 4 h 118"/>
                <a:gd name="T58" fmla="*/ 9 w 331"/>
                <a:gd name="T59" fmla="*/ 2 h 118"/>
                <a:gd name="T60" fmla="*/ 12 w 331"/>
                <a:gd name="T61" fmla="*/ 1 h 118"/>
                <a:gd name="T62" fmla="*/ 15 w 331"/>
                <a:gd name="T63" fmla="*/ 1 h 118"/>
                <a:gd name="T64" fmla="*/ 19 w 331"/>
                <a:gd name="T65" fmla="*/ 0 h 118"/>
                <a:gd name="T66" fmla="*/ 23 w 331"/>
                <a:gd name="T67" fmla="*/ 0 h 118"/>
                <a:gd name="T68" fmla="*/ 27 w 331"/>
                <a:gd name="T69" fmla="*/ 1 h 118"/>
                <a:gd name="T70" fmla="*/ 31 w 331"/>
                <a:gd name="T71" fmla="*/ 1 h 118"/>
                <a:gd name="T72" fmla="*/ 35 w 331"/>
                <a:gd name="T73" fmla="*/ 2 h 118"/>
                <a:gd name="T74" fmla="*/ 39 w 331"/>
                <a:gd name="T75" fmla="*/ 3 h 118"/>
                <a:gd name="T76" fmla="*/ 43 w 331"/>
                <a:gd name="T77" fmla="*/ 4 h 118"/>
                <a:gd name="T78" fmla="*/ 47 w 331"/>
                <a:gd name="T79" fmla="*/ 6 h 118"/>
                <a:gd name="T80" fmla="*/ 50 w 331"/>
                <a:gd name="T81" fmla="*/ 7 h 118"/>
                <a:gd name="T82" fmla="*/ 54 w 331"/>
                <a:gd name="T83" fmla="*/ 8 h 118"/>
                <a:gd name="T84" fmla="*/ 58 w 331"/>
                <a:gd name="T85" fmla="*/ 9 h 118"/>
                <a:gd name="T86" fmla="*/ 61 w 331"/>
                <a:gd name="T87" fmla="*/ 10 h 118"/>
                <a:gd name="T88" fmla="*/ 65 w 331"/>
                <a:gd name="T89" fmla="*/ 12 h 118"/>
                <a:gd name="T90" fmla="*/ 69 w 331"/>
                <a:gd name="T91" fmla="*/ 13 h 118"/>
                <a:gd name="T92" fmla="*/ 74 w 331"/>
                <a:gd name="T93" fmla="*/ 14 h 118"/>
                <a:gd name="T94" fmla="*/ 78 w 331"/>
                <a:gd name="T95" fmla="*/ 15 h 118"/>
                <a:gd name="T96" fmla="*/ 82 w 331"/>
                <a:gd name="T97" fmla="*/ 15 h 1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1"/>
                <a:gd name="T148" fmla="*/ 0 h 118"/>
                <a:gd name="T149" fmla="*/ 331 w 331"/>
                <a:gd name="T150" fmla="*/ 118 h 1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1" h="118">
                  <a:moveTo>
                    <a:pt x="331" y="59"/>
                  </a:moveTo>
                  <a:lnTo>
                    <a:pt x="312" y="61"/>
                  </a:lnTo>
                  <a:lnTo>
                    <a:pt x="296" y="65"/>
                  </a:lnTo>
                  <a:lnTo>
                    <a:pt x="278" y="68"/>
                  </a:lnTo>
                  <a:lnTo>
                    <a:pt x="263" y="73"/>
                  </a:lnTo>
                  <a:lnTo>
                    <a:pt x="247" y="78"/>
                  </a:lnTo>
                  <a:lnTo>
                    <a:pt x="232" y="82"/>
                  </a:lnTo>
                  <a:lnTo>
                    <a:pt x="217" y="87"/>
                  </a:lnTo>
                  <a:lnTo>
                    <a:pt x="203" y="93"/>
                  </a:lnTo>
                  <a:lnTo>
                    <a:pt x="188" y="97"/>
                  </a:lnTo>
                  <a:lnTo>
                    <a:pt x="172" y="102"/>
                  </a:lnTo>
                  <a:lnTo>
                    <a:pt x="157" y="107"/>
                  </a:lnTo>
                  <a:lnTo>
                    <a:pt x="142" y="110"/>
                  </a:lnTo>
                  <a:lnTo>
                    <a:pt x="127" y="114"/>
                  </a:lnTo>
                  <a:lnTo>
                    <a:pt x="111" y="116"/>
                  </a:lnTo>
                  <a:lnTo>
                    <a:pt x="93" y="118"/>
                  </a:lnTo>
                  <a:lnTo>
                    <a:pt x="76" y="118"/>
                  </a:lnTo>
                  <a:lnTo>
                    <a:pt x="63" y="117"/>
                  </a:lnTo>
                  <a:lnTo>
                    <a:pt x="50" y="115"/>
                  </a:lnTo>
                  <a:lnTo>
                    <a:pt x="37" y="110"/>
                  </a:lnTo>
                  <a:lnTo>
                    <a:pt x="26" y="104"/>
                  </a:lnTo>
                  <a:lnTo>
                    <a:pt x="15" y="96"/>
                  </a:lnTo>
                  <a:lnTo>
                    <a:pt x="7" y="86"/>
                  </a:lnTo>
                  <a:lnTo>
                    <a:pt x="2" y="74"/>
                  </a:lnTo>
                  <a:lnTo>
                    <a:pt x="0" y="59"/>
                  </a:lnTo>
                  <a:lnTo>
                    <a:pt x="2" y="45"/>
                  </a:lnTo>
                  <a:lnTo>
                    <a:pt x="7" y="32"/>
                  </a:lnTo>
                  <a:lnTo>
                    <a:pt x="15" y="22"/>
                  </a:lnTo>
                  <a:lnTo>
                    <a:pt x="26" y="14"/>
                  </a:lnTo>
                  <a:lnTo>
                    <a:pt x="37" y="8"/>
                  </a:lnTo>
                  <a:lnTo>
                    <a:pt x="50" y="3"/>
                  </a:lnTo>
                  <a:lnTo>
                    <a:pt x="63" y="1"/>
                  </a:lnTo>
                  <a:lnTo>
                    <a:pt x="76" y="0"/>
                  </a:lnTo>
                  <a:lnTo>
                    <a:pt x="93" y="0"/>
                  </a:lnTo>
                  <a:lnTo>
                    <a:pt x="111" y="2"/>
                  </a:lnTo>
                  <a:lnTo>
                    <a:pt x="127" y="4"/>
                  </a:lnTo>
                  <a:lnTo>
                    <a:pt x="142" y="8"/>
                  </a:lnTo>
                  <a:lnTo>
                    <a:pt x="157" y="11"/>
                  </a:lnTo>
                  <a:lnTo>
                    <a:pt x="172" y="16"/>
                  </a:lnTo>
                  <a:lnTo>
                    <a:pt x="188" y="21"/>
                  </a:lnTo>
                  <a:lnTo>
                    <a:pt x="203" y="25"/>
                  </a:lnTo>
                  <a:lnTo>
                    <a:pt x="217" y="31"/>
                  </a:lnTo>
                  <a:lnTo>
                    <a:pt x="232" y="36"/>
                  </a:lnTo>
                  <a:lnTo>
                    <a:pt x="247" y="40"/>
                  </a:lnTo>
                  <a:lnTo>
                    <a:pt x="263" y="45"/>
                  </a:lnTo>
                  <a:lnTo>
                    <a:pt x="278" y="50"/>
                  </a:lnTo>
                  <a:lnTo>
                    <a:pt x="296" y="53"/>
                  </a:lnTo>
                  <a:lnTo>
                    <a:pt x="312" y="57"/>
                  </a:lnTo>
                  <a:lnTo>
                    <a:pt x="331" y="59"/>
                  </a:lnTo>
                  <a:close/>
                </a:path>
              </a:pathLst>
            </a:custGeom>
            <a:solidFill>
              <a:srgbClr val="800080"/>
            </a:solidFill>
            <a:ln w="9525">
              <a:solidFill>
                <a:srgbClr val="FF00FF"/>
              </a:solidFill>
              <a:round/>
              <a:headEnd/>
              <a:tailEnd/>
            </a:ln>
          </p:spPr>
          <p:txBody>
            <a:bodyPr/>
            <a:lstStyle/>
            <a:p>
              <a:endParaRPr lang="ru-RU"/>
            </a:p>
          </p:txBody>
        </p:sp>
        <p:sp>
          <p:nvSpPr>
            <p:cNvPr id="10" name="Freeform 61"/>
            <p:cNvSpPr>
              <a:spLocks/>
            </p:cNvSpPr>
            <p:nvPr/>
          </p:nvSpPr>
          <p:spPr bwMode="auto">
            <a:xfrm>
              <a:off x="514" y="3339"/>
              <a:ext cx="59" cy="165"/>
            </a:xfrm>
            <a:custGeom>
              <a:avLst/>
              <a:gdLst>
                <a:gd name="T0" fmla="*/ 15 w 117"/>
                <a:gd name="T1" fmla="*/ 82 h 331"/>
                <a:gd name="T2" fmla="*/ 19 w 117"/>
                <a:gd name="T3" fmla="*/ 82 h 331"/>
                <a:gd name="T4" fmla="*/ 22 w 117"/>
                <a:gd name="T5" fmla="*/ 81 h 331"/>
                <a:gd name="T6" fmla="*/ 24 w 117"/>
                <a:gd name="T7" fmla="*/ 78 h 331"/>
                <a:gd name="T8" fmla="*/ 26 w 117"/>
                <a:gd name="T9" fmla="*/ 76 h 331"/>
                <a:gd name="T10" fmla="*/ 28 w 117"/>
                <a:gd name="T11" fmla="*/ 73 h 331"/>
                <a:gd name="T12" fmla="*/ 29 w 117"/>
                <a:gd name="T13" fmla="*/ 70 h 331"/>
                <a:gd name="T14" fmla="*/ 29 w 117"/>
                <a:gd name="T15" fmla="*/ 66 h 331"/>
                <a:gd name="T16" fmla="*/ 30 w 117"/>
                <a:gd name="T17" fmla="*/ 63 h 331"/>
                <a:gd name="T18" fmla="*/ 29 w 117"/>
                <a:gd name="T19" fmla="*/ 55 h 331"/>
                <a:gd name="T20" fmla="*/ 28 w 117"/>
                <a:gd name="T21" fmla="*/ 46 h 331"/>
                <a:gd name="T22" fmla="*/ 26 w 117"/>
                <a:gd name="T23" fmla="*/ 39 h 331"/>
                <a:gd name="T24" fmla="*/ 23 w 117"/>
                <a:gd name="T25" fmla="*/ 32 h 331"/>
                <a:gd name="T26" fmla="*/ 21 w 117"/>
                <a:gd name="T27" fmla="*/ 24 h 331"/>
                <a:gd name="T28" fmla="*/ 19 w 117"/>
                <a:gd name="T29" fmla="*/ 16 h 331"/>
                <a:gd name="T30" fmla="*/ 17 w 117"/>
                <a:gd name="T31" fmla="*/ 8 h 331"/>
                <a:gd name="T32" fmla="*/ 15 w 117"/>
                <a:gd name="T33" fmla="*/ 0 h 331"/>
                <a:gd name="T34" fmla="*/ 14 w 117"/>
                <a:gd name="T35" fmla="*/ 8 h 331"/>
                <a:gd name="T36" fmla="*/ 12 w 117"/>
                <a:gd name="T37" fmla="*/ 16 h 331"/>
                <a:gd name="T38" fmla="*/ 9 w 117"/>
                <a:gd name="T39" fmla="*/ 24 h 331"/>
                <a:gd name="T40" fmla="*/ 7 w 117"/>
                <a:gd name="T41" fmla="*/ 32 h 331"/>
                <a:gd name="T42" fmla="*/ 4 w 117"/>
                <a:gd name="T43" fmla="*/ 39 h 331"/>
                <a:gd name="T44" fmla="*/ 2 w 117"/>
                <a:gd name="T45" fmla="*/ 46 h 331"/>
                <a:gd name="T46" fmla="*/ 1 w 117"/>
                <a:gd name="T47" fmla="*/ 55 h 331"/>
                <a:gd name="T48" fmla="*/ 0 w 117"/>
                <a:gd name="T49" fmla="*/ 63 h 331"/>
                <a:gd name="T50" fmla="*/ 1 w 117"/>
                <a:gd name="T51" fmla="*/ 66 h 331"/>
                <a:gd name="T52" fmla="*/ 1 w 117"/>
                <a:gd name="T53" fmla="*/ 70 h 331"/>
                <a:gd name="T54" fmla="*/ 2 w 117"/>
                <a:gd name="T55" fmla="*/ 73 h 331"/>
                <a:gd name="T56" fmla="*/ 4 w 117"/>
                <a:gd name="T57" fmla="*/ 76 h 331"/>
                <a:gd name="T58" fmla="*/ 6 w 117"/>
                <a:gd name="T59" fmla="*/ 78 h 331"/>
                <a:gd name="T60" fmla="*/ 8 w 117"/>
                <a:gd name="T61" fmla="*/ 81 h 331"/>
                <a:gd name="T62" fmla="*/ 11 w 117"/>
                <a:gd name="T63" fmla="*/ 82 h 331"/>
                <a:gd name="T64" fmla="*/ 15 w 117"/>
                <a:gd name="T65" fmla="*/ 82 h 3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7"/>
                <a:gd name="T100" fmla="*/ 0 h 331"/>
                <a:gd name="T101" fmla="*/ 117 w 117"/>
                <a:gd name="T102" fmla="*/ 331 h 3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7" h="331">
                  <a:moveTo>
                    <a:pt x="59" y="331"/>
                  </a:moveTo>
                  <a:lnTo>
                    <a:pt x="73" y="328"/>
                  </a:lnTo>
                  <a:lnTo>
                    <a:pt x="86" y="324"/>
                  </a:lnTo>
                  <a:lnTo>
                    <a:pt x="95" y="315"/>
                  </a:lnTo>
                  <a:lnTo>
                    <a:pt x="103" y="305"/>
                  </a:lnTo>
                  <a:lnTo>
                    <a:pt x="109" y="293"/>
                  </a:lnTo>
                  <a:lnTo>
                    <a:pt x="114" y="280"/>
                  </a:lnTo>
                  <a:lnTo>
                    <a:pt x="116" y="266"/>
                  </a:lnTo>
                  <a:lnTo>
                    <a:pt x="117" y="254"/>
                  </a:lnTo>
                  <a:lnTo>
                    <a:pt x="115" y="220"/>
                  </a:lnTo>
                  <a:lnTo>
                    <a:pt x="109" y="187"/>
                  </a:lnTo>
                  <a:lnTo>
                    <a:pt x="102" y="157"/>
                  </a:lnTo>
                  <a:lnTo>
                    <a:pt x="92" y="128"/>
                  </a:lnTo>
                  <a:lnTo>
                    <a:pt x="82" y="98"/>
                  </a:lnTo>
                  <a:lnTo>
                    <a:pt x="73" y="67"/>
                  </a:lnTo>
                  <a:lnTo>
                    <a:pt x="65" y="35"/>
                  </a:lnTo>
                  <a:lnTo>
                    <a:pt x="59" y="0"/>
                  </a:lnTo>
                  <a:lnTo>
                    <a:pt x="53" y="35"/>
                  </a:lnTo>
                  <a:lnTo>
                    <a:pt x="45" y="67"/>
                  </a:lnTo>
                  <a:lnTo>
                    <a:pt x="36" y="98"/>
                  </a:lnTo>
                  <a:lnTo>
                    <a:pt x="25" y="128"/>
                  </a:lnTo>
                  <a:lnTo>
                    <a:pt x="16" y="157"/>
                  </a:lnTo>
                  <a:lnTo>
                    <a:pt x="8" y="187"/>
                  </a:lnTo>
                  <a:lnTo>
                    <a:pt x="2" y="220"/>
                  </a:lnTo>
                  <a:lnTo>
                    <a:pt x="0" y="254"/>
                  </a:lnTo>
                  <a:lnTo>
                    <a:pt x="1" y="266"/>
                  </a:lnTo>
                  <a:lnTo>
                    <a:pt x="3" y="280"/>
                  </a:lnTo>
                  <a:lnTo>
                    <a:pt x="8" y="293"/>
                  </a:lnTo>
                  <a:lnTo>
                    <a:pt x="14" y="305"/>
                  </a:lnTo>
                  <a:lnTo>
                    <a:pt x="22" y="315"/>
                  </a:lnTo>
                  <a:lnTo>
                    <a:pt x="32" y="324"/>
                  </a:lnTo>
                  <a:lnTo>
                    <a:pt x="44" y="328"/>
                  </a:lnTo>
                  <a:lnTo>
                    <a:pt x="59" y="331"/>
                  </a:lnTo>
                  <a:close/>
                </a:path>
              </a:pathLst>
            </a:custGeom>
            <a:solidFill>
              <a:srgbClr val="800080"/>
            </a:solidFill>
            <a:ln w="9525">
              <a:solidFill>
                <a:srgbClr val="FF00FF"/>
              </a:solidFill>
              <a:round/>
              <a:headEnd/>
              <a:tailEnd/>
            </a:ln>
          </p:spPr>
          <p:txBody>
            <a:bodyPr/>
            <a:lstStyle/>
            <a:p>
              <a:endParaRPr lang="ru-RU"/>
            </a:p>
          </p:txBody>
        </p:sp>
        <p:sp>
          <p:nvSpPr>
            <p:cNvPr id="11" name="Freeform 62"/>
            <p:cNvSpPr>
              <a:spLocks/>
            </p:cNvSpPr>
            <p:nvPr/>
          </p:nvSpPr>
          <p:spPr bwMode="auto">
            <a:xfrm>
              <a:off x="514" y="3690"/>
              <a:ext cx="59" cy="165"/>
            </a:xfrm>
            <a:custGeom>
              <a:avLst/>
              <a:gdLst>
                <a:gd name="T0" fmla="*/ 15 w 117"/>
                <a:gd name="T1" fmla="*/ 0 h 329"/>
                <a:gd name="T2" fmla="*/ 17 w 117"/>
                <a:gd name="T3" fmla="*/ 9 h 329"/>
                <a:gd name="T4" fmla="*/ 19 w 117"/>
                <a:gd name="T5" fmla="*/ 17 h 329"/>
                <a:gd name="T6" fmla="*/ 21 w 117"/>
                <a:gd name="T7" fmla="*/ 25 h 329"/>
                <a:gd name="T8" fmla="*/ 23 w 117"/>
                <a:gd name="T9" fmla="*/ 32 h 329"/>
                <a:gd name="T10" fmla="*/ 26 w 117"/>
                <a:gd name="T11" fmla="*/ 40 h 329"/>
                <a:gd name="T12" fmla="*/ 28 w 117"/>
                <a:gd name="T13" fmla="*/ 47 h 329"/>
                <a:gd name="T14" fmla="*/ 29 w 117"/>
                <a:gd name="T15" fmla="*/ 55 h 329"/>
                <a:gd name="T16" fmla="*/ 30 w 117"/>
                <a:gd name="T17" fmla="*/ 64 h 329"/>
                <a:gd name="T18" fmla="*/ 29 w 117"/>
                <a:gd name="T19" fmla="*/ 67 h 329"/>
                <a:gd name="T20" fmla="*/ 29 w 117"/>
                <a:gd name="T21" fmla="*/ 70 h 329"/>
                <a:gd name="T22" fmla="*/ 28 w 117"/>
                <a:gd name="T23" fmla="*/ 73 h 329"/>
                <a:gd name="T24" fmla="*/ 26 w 117"/>
                <a:gd name="T25" fmla="*/ 76 h 329"/>
                <a:gd name="T26" fmla="*/ 24 w 117"/>
                <a:gd name="T27" fmla="*/ 79 h 329"/>
                <a:gd name="T28" fmla="*/ 22 w 117"/>
                <a:gd name="T29" fmla="*/ 81 h 329"/>
                <a:gd name="T30" fmla="*/ 19 w 117"/>
                <a:gd name="T31" fmla="*/ 82 h 329"/>
                <a:gd name="T32" fmla="*/ 15 w 117"/>
                <a:gd name="T33" fmla="*/ 83 h 329"/>
                <a:gd name="T34" fmla="*/ 11 w 117"/>
                <a:gd name="T35" fmla="*/ 82 h 329"/>
                <a:gd name="T36" fmla="*/ 8 w 117"/>
                <a:gd name="T37" fmla="*/ 81 h 329"/>
                <a:gd name="T38" fmla="*/ 6 w 117"/>
                <a:gd name="T39" fmla="*/ 79 h 329"/>
                <a:gd name="T40" fmla="*/ 4 w 117"/>
                <a:gd name="T41" fmla="*/ 76 h 329"/>
                <a:gd name="T42" fmla="*/ 2 w 117"/>
                <a:gd name="T43" fmla="*/ 73 h 329"/>
                <a:gd name="T44" fmla="*/ 1 w 117"/>
                <a:gd name="T45" fmla="*/ 70 h 329"/>
                <a:gd name="T46" fmla="*/ 1 w 117"/>
                <a:gd name="T47" fmla="*/ 67 h 329"/>
                <a:gd name="T48" fmla="*/ 0 w 117"/>
                <a:gd name="T49" fmla="*/ 64 h 329"/>
                <a:gd name="T50" fmla="*/ 1 w 117"/>
                <a:gd name="T51" fmla="*/ 55 h 329"/>
                <a:gd name="T52" fmla="*/ 2 w 117"/>
                <a:gd name="T53" fmla="*/ 47 h 329"/>
                <a:gd name="T54" fmla="*/ 4 w 117"/>
                <a:gd name="T55" fmla="*/ 40 h 329"/>
                <a:gd name="T56" fmla="*/ 7 w 117"/>
                <a:gd name="T57" fmla="*/ 32 h 329"/>
                <a:gd name="T58" fmla="*/ 9 w 117"/>
                <a:gd name="T59" fmla="*/ 25 h 329"/>
                <a:gd name="T60" fmla="*/ 12 w 117"/>
                <a:gd name="T61" fmla="*/ 17 h 329"/>
                <a:gd name="T62" fmla="*/ 14 w 117"/>
                <a:gd name="T63" fmla="*/ 9 h 329"/>
                <a:gd name="T64" fmla="*/ 15 w 117"/>
                <a:gd name="T65" fmla="*/ 0 h 3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7"/>
                <a:gd name="T100" fmla="*/ 0 h 329"/>
                <a:gd name="T101" fmla="*/ 117 w 117"/>
                <a:gd name="T102" fmla="*/ 329 h 3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7" h="329">
                  <a:moveTo>
                    <a:pt x="59" y="0"/>
                  </a:moveTo>
                  <a:lnTo>
                    <a:pt x="65" y="35"/>
                  </a:lnTo>
                  <a:lnTo>
                    <a:pt x="73" y="67"/>
                  </a:lnTo>
                  <a:lnTo>
                    <a:pt x="82" y="97"/>
                  </a:lnTo>
                  <a:lnTo>
                    <a:pt x="92" y="128"/>
                  </a:lnTo>
                  <a:lnTo>
                    <a:pt x="102" y="157"/>
                  </a:lnTo>
                  <a:lnTo>
                    <a:pt x="109" y="187"/>
                  </a:lnTo>
                  <a:lnTo>
                    <a:pt x="115" y="219"/>
                  </a:lnTo>
                  <a:lnTo>
                    <a:pt x="117" y="253"/>
                  </a:lnTo>
                  <a:lnTo>
                    <a:pt x="116" y="266"/>
                  </a:lnTo>
                  <a:lnTo>
                    <a:pt x="114" y="279"/>
                  </a:lnTo>
                  <a:lnTo>
                    <a:pt x="109" y="292"/>
                  </a:lnTo>
                  <a:lnTo>
                    <a:pt x="103" y="303"/>
                  </a:lnTo>
                  <a:lnTo>
                    <a:pt x="95" y="314"/>
                  </a:lnTo>
                  <a:lnTo>
                    <a:pt x="86" y="322"/>
                  </a:lnTo>
                  <a:lnTo>
                    <a:pt x="73" y="327"/>
                  </a:lnTo>
                  <a:lnTo>
                    <a:pt x="59" y="329"/>
                  </a:lnTo>
                  <a:lnTo>
                    <a:pt x="44" y="327"/>
                  </a:lnTo>
                  <a:lnTo>
                    <a:pt x="32" y="322"/>
                  </a:lnTo>
                  <a:lnTo>
                    <a:pt x="22" y="314"/>
                  </a:lnTo>
                  <a:lnTo>
                    <a:pt x="14" y="303"/>
                  </a:lnTo>
                  <a:lnTo>
                    <a:pt x="8" y="292"/>
                  </a:lnTo>
                  <a:lnTo>
                    <a:pt x="3" y="279"/>
                  </a:lnTo>
                  <a:lnTo>
                    <a:pt x="1" y="266"/>
                  </a:lnTo>
                  <a:lnTo>
                    <a:pt x="0" y="253"/>
                  </a:lnTo>
                  <a:lnTo>
                    <a:pt x="2" y="219"/>
                  </a:lnTo>
                  <a:lnTo>
                    <a:pt x="8" y="187"/>
                  </a:lnTo>
                  <a:lnTo>
                    <a:pt x="16" y="157"/>
                  </a:lnTo>
                  <a:lnTo>
                    <a:pt x="25" y="128"/>
                  </a:lnTo>
                  <a:lnTo>
                    <a:pt x="36" y="97"/>
                  </a:lnTo>
                  <a:lnTo>
                    <a:pt x="45" y="67"/>
                  </a:lnTo>
                  <a:lnTo>
                    <a:pt x="53" y="35"/>
                  </a:lnTo>
                  <a:lnTo>
                    <a:pt x="59" y="0"/>
                  </a:lnTo>
                  <a:close/>
                </a:path>
              </a:pathLst>
            </a:custGeom>
            <a:solidFill>
              <a:srgbClr val="33CCCC"/>
            </a:solidFill>
            <a:ln w="9525">
              <a:solidFill>
                <a:srgbClr val="339966"/>
              </a:solidFill>
              <a:round/>
              <a:headEnd/>
              <a:tailEnd/>
            </a:ln>
          </p:spPr>
          <p:txBody>
            <a:bodyPr/>
            <a:lstStyle/>
            <a:p>
              <a:endParaRPr lang="ru-RU"/>
            </a:p>
          </p:txBody>
        </p:sp>
        <p:sp>
          <p:nvSpPr>
            <p:cNvPr id="12" name="Freeform 63"/>
            <p:cNvSpPr>
              <a:spLocks/>
            </p:cNvSpPr>
            <p:nvPr/>
          </p:nvSpPr>
          <p:spPr bwMode="auto">
            <a:xfrm>
              <a:off x="263" y="3487"/>
              <a:ext cx="562" cy="577"/>
            </a:xfrm>
            <a:custGeom>
              <a:avLst/>
              <a:gdLst>
                <a:gd name="T0" fmla="*/ 169 w 1123"/>
                <a:gd name="T1" fmla="*/ 186 h 1154"/>
                <a:gd name="T2" fmla="*/ 188 w 1123"/>
                <a:gd name="T3" fmla="*/ 212 h 1154"/>
                <a:gd name="T4" fmla="*/ 157 w 1123"/>
                <a:gd name="T5" fmla="*/ 226 h 1154"/>
                <a:gd name="T6" fmla="*/ 179 w 1123"/>
                <a:gd name="T7" fmla="*/ 252 h 1154"/>
                <a:gd name="T8" fmla="*/ 229 w 1123"/>
                <a:gd name="T9" fmla="*/ 213 h 1154"/>
                <a:gd name="T10" fmla="*/ 191 w 1123"/>
                <a:gd name="T11" fmla="*/ 166 h 1154"/>
                <a:gd name="T12" fmla="*/ 199 w 1123"/>
                <a:gd name="T13" fmla="*/ 147 h 1154"/>
                <a:gd name="T14" fmla="*/ 168 w 1123"/>
                <a:gd name="T15" fmla="*/ 134 h 1154"/>
                <a:gd name="T16" fmla="*/ 176 w 1123"/>
                <a:gd name="T17" fmla="*/ 118 h 1154"/>
                <a:gd name="T18" fmla="*/ 141 w 1123"/>
                <a:gd name="T19" fmla="*/ 57 h 1154"/>
                <a:gd name="T20" fmla="*/ 150 w 1123"/>
                <a:gd name="T21" fmla="*/ 18 h 1154"/>
                <a:gd name="T22" fmla="*/ 182 w 1123"/>
                <a:gd name="T23" fmla="*/ 1 h 1154"/>
                <a:gd name="T24" fmla="*/ 216 w 1123"/>
                <a:gd name="T25" fmla="*/ 18 h 1154"/>
                <a:gd name="T26" fmla="*/ 203 w 1123"/>
                <a:gd name="T27" fmla="*/ 44 h 1154"/>
                <a:gd name="T28" fmla="*/ 183 w 1123"/>
                <a:gd name="T29" fmla="*/ 26 h 1154"/>
                <a:gd name="T30" fmla="*/ 169 w 1123"/>
                <a:gd name="T31" fmla="*/ 53 h 1154"/>
                <a:gd name="T32" fmla="*/ 199 w 1123"/>
                <a:gd name="T33" fmla="*/ 99 h 1154"/>
                <a:gd name="T34" fmla="*/ 222 w 1123"/>
                <a:gd name="T35" fmla="*/ 86 h 1154"/>
                <a:gd name="T36" fmla="*/ 227 w 1123"/>
                <a:gd name="T37" fmla="*/ 130 h 1154"/>
                <a:gd name="T38" fmla="*/ 256 w 1123"/>
                <a:gd name="T39" fmla="*/ 123 h 1154"/>
                <a:gd name="T40" fmla="*/ 247 w 1123"/>
                <a:gd name="T41" fmla="*/ 162 h 1154"/>
                <a:gd name="T42" fmla="*/ 279 w 1123"/>
                <a:gd name="T43" fmla="*/ 167 h 1154"/>
                <a:gd name="T44" fmla="*/ 257 w 1123"/>
                <a:gd name="T45" fmla="*/ 191 h 1154"/>
                <a:gd name="T46" fmla="*/ 240 w 1123"/>
                <a:gd name="T47" fmla="*/ 250 h 1154"/>
                <a:gd name="T48" fmla="*/ 245 w 1123"/>
                <a:gd name="T49" fmla="*/ 273 h 1154"/>
                <a:gd name="T50" fmla="*/ 228 w 1123"/>
                <a:gd name="T51" fmla="*/ 289 h 1154"/>
                <a:gd name="T52" fmla="*/ 213 w 1123"/>
                <a:gd name="T53" fmla="*/ 272 h 1154"/>
                <a:gd name="T54" fmla="*/ 172 w 1123"/>
                <a:gd name="T55" fmla="*/ 276 h 1154"/>
                <a:gd name="T56" fmla="*/ 142 w 1123"/>
                <a:gd name="T57" fmla="*/ 259 h 1154"/>
                <a:gd name="T58" fmla="*/ 119 w 1123"/>
                <a:gd name="T59" fmla="*/ 274 h 1154"/>
                <a:gd name="T60" fmla="*/ 79 w 1123"/>
                <a:gd name="T61" fmla="*/ 275 h 1154"/>
                <a:gd name="T62" fmla="*/ 56 w 1123"/>
                <a:gd name="T63" fmla="*/ 287 h 1154"/>
                <a:gd name="T64" fmla="*/ 38 w 1123"/>
                <a:gd name="T65" fmla="*/ 278 h 1154"/>
                <a:gd name="T66" fmla="*/ 44 w 1123"/>
                <a:gd name="T67" fmla="*/ 259 h 1154"/>
                <a:gd name="T68" fmla="*/ 25 w 1123"/>
                <a:gd name="T69" fmla="*/ 203 h 1154"/>
                <a:gd name="T70" fmla="*/ 5 w 1123"/>
                <a:gd name="T71" fmla="*/ 172 h 1154"/>
                <a:gd name="T72" fmla="*/ 28 w 1123"/>
                <a:gd name="T73" fmla="*/ 165 h 1154"/>
                <a:gd name="T74" fmla="*/ 28 w 1123"/>
                <a:gd name="T75" fmla="*/ 130 h 1154"/>
                <a:gd name="T76" fmla="*/ 50 w 1123"/>
                <a:gd name="T77" fmla="*/ 130 h 1154"/>
                <a:gd name="T78" fmla="*/ 58 w 1123"/>
                <a:gd name="T79" fmla="*/ 92 h 1154"/>
                <a:gd name="T80" fmla="*/ 78 w 1123"/>
                <a:gd name="T81" fmla="*/ 100 h 1154"/>
                <a:gd name="T82" fmla="*/ 108 w 1123"/>
                <a:gd name="T83" fmla="*/ 65 h 1154"/>
                <a:gd name="T84" fmla="*/ 102 w 1123"/>
                <a:gd name="T85" fmla="*/ 25 h 1154"/>
                <a:gd name="T86" fmla="*/ 87 w 1123"/>
                <a:gd name="T87" fmla="*/ 44 h 1154"/>
                <a:gd name="T88" fmla="*/ 64 w 1123"/>
                <a:gd name="T89" fmla="*/ 28 h 1154"/>
                <a:gd name="T90" fmla="*/ 89 w 1123"/>
                <a:gd name="T91" fmla="*/ 1 h 1154"/>
                <a:gd name="T92" fmla="*/ 125 w 1123"/>
                <a:gd name="T93" fmla="*/ 11 h 1154"/>
                <a:gd name="T94" fmla="*/ 141 w 1123"/>
                <a:gd name="T95" fmla="*/ 43 h 1154"/>
                <a:gd name="T96" fmla="*/ 110 w 1123"/>
                <a:gd name="T97" fmla="*/ 108 h 1154"/>
                <a:gd name="T98" fmla="*/ 119 w 1123"/>
                <a:gd name="T99" fmla="*/ 134 h 1154"/>
                <a:gd name="T100" fmla="*/ 81 w 1123"/>
                <a:gd name="T101" fmla="*/ 143 h 1154"/>
                <a:gd name="T102" fmla="*/ 98 w 1123"/>
                <a:gd name="T103" fmla="*/ 164 h 1154"/>
                <a:gd name="T104" fmla="*/ 53 w 1123"/>
                <a:gd name="T105" fmla="*/ 194 h 1154"/>
                <a:gd name="T106" fmla="*/ 86 w 1123"/>
                <a:gd name="T107" fmla="*/ 252 h 1154"/>
                <a:gd name="T108" fmla="*/ 124 w 1123"/>
                <a:gd name="T109" fmla="*/ 235 h 1154"/>
                <a:gd name="T110" fmla="*/ 101 w 1123"/>
                <a:gd name="T111" fmla="*/ 214 h 1154"/>
                <a:gd name="T112" fmla="*/ 104 w 1123"/>
                <a:gd name="T113" fmla="*/ 188 h 1154"/>
                <a:gd name="T114" fmla="*/ 139 w 1123"/>
                <a:gd name="T115" fmla="*/ 199 h 11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3"/>
                <a:gd name="T175" fmla="*/ 0 h 1154"/>
                <a:gd name="T176" fmla="*/ 1123 w 1123"/>
                <a:gd name="T177" fmla="*/ 1154 h 11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3" h="1154">
                  <a:moveTo>
                    <a:pt x="562" y="820"/>
                  </a:moveTo>
                  <a:lnTo>
                    <a:pt x="569" y="798"/>
                  </a:lnTo>
                  <a:lnTo>
                    <a:pt x="582" y="780"/>
                  </a:lnTo>
                  <a:lnTo>
                    <a:pt x="598" y="767"/>
                  </a:lnTo>
                  <a:lnTo>
                    <a:pt x="616" y="756"/>
                  </a:lnTo>
                  <a:lnTo>
                    <a:pt x="635" y="749"/>
                  </a:lnTo>
                  <a:lnTo>
                    <a:pt x="655" y="746"/>
                  </a:lnTo>
                  <a:lnTo>
                    <a:pt x="675" y="746"/>
                  </a:lnTo>
                  <a:lnTo>
                    <a:pt x="692" y="748"/>
                  </a:lnTo>
                  <a:lnTo>
                    <a:pt x="708" y="754"/>
                  </a:lnTo>
                  <a:lnTo>
                    <a:pt x="723" y="763"/>
                  </a:lnTo>
                  <a:lnTo>
                    <a:pt x="735" y="775"/>
                  </a:lnTo>
                  <a:lnTo>
                    <a:pt x="746" y="789"/>
                  </a:lnTo>
                  <a:lnTo>
                    <a:pt x="753" y="806"/>
                  </a:lnTo>
                  <a:lnTo>
                    <a:pt x="754" y="826"/>
                  </a:lnTo>
                  <a:lnTo>
                    <a:pt x="749" y="849"/>
                  </a:lnTo>
                  <a:lnTo>
                    <a:pt x="739" y="875"/>
                  </a:lnTo>
                  <a:lnTo>
                    <a:pt x="719" y="855"/>
                  </a:lnTo>
                  <a:lnTo>
                    <a:pt x="699" y="846"/>
                  </a:lnTo>
                  <a:lnTo>
                    <a:pt x="681" y="846"/>
                  </a:lnTo>
                  <a:lnTo>
                    <a:pt x="663" y="853"/>
                  </a:lnTo>
                  <a:lnTo>
                    <a:pt x="647" y="865"/>
                  </a:lnTo>
                  <a:lnTo>
                    <a:pt x="635" y="883"/>
                  </a:lnTo>
                  <a:lnTo>
                    <a:pt x="627" y="903"/>
                  </a:lnTo>
                  <a:lnTo>
                    <a:pt x="625" y="925"/>
                  </a:lnTo>
                  <a:lnTo>
                    <a:pt x="627" y="941"/>
                  </a:lnTo>
                  <a:lnTo>
                    <a:pt x="634" y="956"/>
                  </a:lnTo>
                  <a:lnTo>
                    <a:pt x="646" y="970"/>
                  </a:lnTo>
                  <a:lnTo>
                    <a:pt x="660" y="983"/>
                  </a:lnTo>
                  <a:lnTo>
                    <a:pt x="677" y="995"/>
                  </a:lnTo>
                  <a:lnTo>
                    <a:pt x="696" y="1003"/>
                  </a:lnTo>
                  <a:lnTo>
                    <a:pt x="716" y="1009"/>
                  </a:lnTo>
                  <a:lnTo>
                    <a:pt x="735" y="1011"/>
                  </a:lnTo>
                  <a:lnTo>
                    <a:pt x="779" y="1007"/>
                  </a:lnTo>
                  <a:lnTo>
                    <a:pt x="817" y="995"/>
                  </a:lnTo>
                  <a:lnTo>
                    <a:pt x="847" y="976"/>
                  </a:lnTo>
                  <a:lnTo>
                    <a:pt x="873" y="952"/>
                  </a:lnTo>
                  <a:lnTo>
                    <a:pt x="893" y="921"/>
                  </a:lnTo>
                  <a:lnTo>
                    <a:pt x="907" y="889"/>
                  </a:lnTo>
                  <a:lnTo>
                    <a:pt x="915" y="854"/>
                  </a:lnTo>
                  <a:lnTo>
                    <a:pt x="917" y="817"/>
                  </a:lnTo>
                  <a:lnTo>
                    <a:pt x="912" y="776"/>
                  </a:lnTo>
                  <a:lnTo>
                    <a:pt x="899" y="740"/>
                  </a:lnTo>
                  <a:lnTo>
                    <a:pt x="878" y="708"/>
                  </a:lnTo>
                  <a:lnTo>
                    <a:pt x="851" y="684"/>
                  </a:lnTo>
                  <a:lnTo>
                    <a:pt x="822" y="668"/>
                  </a:lnTo>
                  <a:lnTo>
                    <a:pt x="793" y="659"/>
                  </a:lnTo>
                  <a:lnTo>
                    <a:pt x="763" y="663"/>
                  </a:lnTo>
                  <a:lnTo>
                    <a:pt x="738" y="677"/>
                  </a:lnTo>
                  <a:lnTo>
                    <a:pt x="733" y="657"/>
                  </a:lnTo>
                  <a:lnTo>
                    <a:pt x="734" y="640"/>
                  </a:lnTo>
                  <a:lnTo>
                    <a:pt x="740" y="623"/>
                  </a:lnTo>
                  <a:lnTo>
                    <a:pt x="751" y="609"/>
                  </a:lnTo>
                  <a:lnTo>
                    <a:pt x="763" y="599"/>
                  </a:lnTo>
                  <a:lnTo>
                    <a:pt x="780" y="592"/>
                  </a:lnTo>
                  <a:lnTo>
                    <a:pt x="796" y="590"/>
                  </a:lnTo>
                  <a:lnTo>
                    <a:pt x="814" y="592"/>
                  </a:lnTo>
                  <a:lnTo>
                    <a:pt x="800" y="571"/>
                  </a:lnTo>
                  <a:lnTo>
                    <a:pt x="781" y="554"/>
                  </a:lnTo>
                  <a:lnTo>
                    <a:pt x="760" y="541"/>
                  </a:lnTo>
                  <a:lnTo>
                    <a:pt x="737" y="531"/>
                  </a:lnTo>
                  <a:lnTo>
                    <a:pt x="713" y="528"/>
                  </a:lnTo>
                  <a:lnTo>
                    <a:pt x="691" y="530"/>
                  </a:lnTo>
                  <a:lnTo>
                    <a:pt x="670" y="536"/>
                  </a:lnTo>
                  <a:lnTo>
                    <a:pt x="653" y="549"/>
                  </a:lnTo>
                  <a:lnTo>
                    <a:pt x="648" y="536"/>
                  </a:lnTo>
                  <a:lnTo>
                    <a:pt x="648" y="522"/>
                  </a:lnTo>
                  <a:lnTo>
                    <a:pt x="653" y="507"/>
                  </a:lnTo>
                  <a:lnTo>
                    <a:pt x="661" y="494"/>
                  </a:lnTo>
                  <a:lnTo>
                    <a:pt x="673" y="484"/>
                  </a:lnTo>
                  <a:lnTo>
                    <a:pt x="687" y="476"/>
                  </a:lnTo>
                  <a:lnTo>
                    <a:pt x="703" y="471"/>
                  </a:lnTo>
                  <a:lnTo>
                    <a:pt x="722" y="472"/>
                  </a:lnTo>
                  <a:lnTo>
                    <a:pt x="683" y="434"/>
                  </a:lnTo>
                  <a:lnTo>
                    <a:pt x="649" y="396"/>
                  </a:lnTo>
                  <a:lnTo>
                    <a:pt x="621" y="363"/>
                  </a:lnTo>
                  <a:lnTo>
                    <a:pt x="600" y="329"/>
                  </a:lnTo>
                  <a:lnTo>
                    <a:pt x="583" y="296"/>
                  </a:lnTo>
                  <a:lnTo>
                    <a:pt x="571" y="263"/>
                  </a:lnTo>
                  <a:lnTo>
                    <a:pt x="564" y="228"/>
                  </a:lnTo>
                  <a:lnTo>
                    <a:pt x="562" y="190"/>
                  </a:lnTo>
                  <a:lnTo>
                    <a:pt x="563" y="171"/>
                  </a:lnTo>
                  <a:lnTo>
                    <a:pt x="565" y="152"/>
                  </a:lnTo>
                  <a:lnTo>
                    <a:pt x="569" y="133"/>
                  </a:lnTo>
                  <a:lnTo>
                    <a:pt x="575" y="116"/>
                  </a:lnTo>
                  <a:lnTo>
                    <a:pt x="581" y="100"/>
                  </a:lnTo>
                  <a:lnTo>
                    <a:pt x="589" y="85"/>
                  </a:lnTo>
                  <a:lnTo>
                    <a:pt x="599" y="69"/>
                  </a:lnTo>
                  <a:lnTo>
                    <a:pt x="610" y="55"/>
                  </a:lnTo>
                  <a:lnTo>
                    <a:pt x="623" y="44"/>
                  </a:lnTo>
                  <a:lnTo>
                    <a:pt x="637" y="32"/>
                  </a:lnTo>
                  <a:lnTo>
                    <a:pt x="652" y="23"/>
                  </a:lnTo>
                  <a:lnTo>
                    <a:pt x="669" y="15"/>
                  </a:lnTo>
                  <a:lnTo>
                    <a:pt x="687" y="8"/>
                  </a:lnTo>
                  <a:lnTo>
                    <a:pt x="706" y="3"/>
                  </a:lnTo>
                  <a:lnTo>
                    <a:pt x="726" y="1"/>
                  </a:lnTo>
                  <a:lnTo>
                    <a:pt x="748" y="0"/>
                  </a:lnTo>
                  <a:lnTo>
                    <a:pt x="767" y="1"/>
                  </a:lnTo>
                  <a:lnTo>
                    <a:pt x="787" y="5"/>
                  </a:lnTo>
                  <a:lnTo>
                    <a:pt x="807" y="14"/>
                  </a:lnTo>
                  <a:lnTo>
                    <a:pt x="825" y="24"/>
                  </a:lnTo>
                  <a:lnTo>
                    <a:pt x="843" y="38"/>
                  </a:lnTo>
                  <a:lnTo>
                    <a:pt x="855" y="54"/>
                  </a:lnTo>
                  <a:lnTo>
                    <a:pt x="864" y="73"/>
                  </a:lnTo>
                  <a:lnTo>
                    <a:pt x="867" y="95"/>
                  </a:lnTo>
                  <a:lnTo>
                    <a:pt x="866" y="112"/>
                  </a:lnTo>
                  <a:lnTo>
                    <a:pt x="861" y="129"/>
                  </a:lnTo>
                  <a:lnTo>
                    <a:pt x="855" y="143"/>
                  </a:lnTo>
                  <a:lnTo>
                    <a:pt x="846" y="156"/>
                  </a:lnTo>
                  <a:lnTo>
                    <a:pt x="836" y="165"/>
                  </a:lnTo>
                  <a:lnTo>
                    <a:pt x="823" y="172"/>
                  </a:lnTo>
                  <a:lnTo>
                    <a:pt x="809" y="176"/>
                  </a:lnTo>
                  <a:lnTo>
                    <a:pt x="794" y="178"/>
                  </a:lnTo>
                  <a:lnTo>
                    <a:pt x="775" y="175"/>
                  </a:lnTo>
                  <a:lnTo>
                    <a:pt x="758" y="168"/>
                  </a:lnTo>
                  <a:lnTo>
                    <a:pt x="744" y="158"/>
                  </a:lnTo>
                  <a:lnTo>
                    <a:pt x="734" y="145"/>
                  </a:lnTo>
                  <a:lnTo>
                    <a:pt x="727" y="131"/>
                  </a:lnTo>
                  <a:lnTo>
                    <a:pt x="726" y="117"/>
                  </a:lnTo>
                  <a:lnTo>
                    <a:pt x="730" y="103"/>
                  </a:lnTo>
                  <a:lnTo>
                    <a:pt x="740" y="90"/>
                  </a:lnTo>
                  <a:lnTo>
                    <a:pt x="717" y="100"/>
                  </a:lnTo>
                  <a:lnTo>
                    <a:pt x="699" y="112"/>
                  </a:lnTo>
                  <a:lnTo>
                    <a:pt x="685" y="128"/>
                  </a:lnTo>
                  <a:lnTo>
                    <a:pt x="677" y="146"/>
                  </a:lnTo>
                  <a:lnTo>
                    <a:pt x="673" y="166"/>
                  </a:lnTo>
                  <a:lnTo>
                    <a:pt x="673" y="188"/>
                  </a:lnTo>
                  <a:lnTo>
                    <a:pt x="675" y="211"/>
                  </a:lnTo>
                  <a:lnTo>
                    <a:pt x="682" y="236"/>
                  </a:lnTo>
                  <a:lnTo>
                    <a:pt x="690" y="260"/>
                  </a:lnTo>
                  <a:lnTo>
                    <a:pt x="703" y="286"/>
                  </a:lnTo>
                  <a:lnTo>
                    <a:pt x="717" y="310"/>
                  </a:lnTo>
                  <a:lnTo>
                    <a:pt x="733" y="334"/>
                  </a:lnTo>
                  <a:lnTo>
                    <a:pt x="752" y="357"/>
                  </a:lnTo>
                  <a:lnTo>
                    <a:pt x="772" y="378"/>
                  </a:lnTo>
                  <a:lnTo>
                    <a:pt x="793" y="398"/>
                  </a:lnTo>
                  <a:lnTo>
                    <a:pt x="815" y="414"/>
                  </a:lnTo>
                  <a:lnTo>
                    <a:pt x="814" y="400"/>
                  </a:lnTo>
                  <a:lnTo>
                    <a:pt x="817" y="385"/>
                  </a:lnTo>
                  <a:lnTo>
                    <a:pt x="825" y="371"/>
                  </a:lnTo>
                  <a:lnTo>
                    <a:pt x="838" y="359"/>
                  </a:lnTo>
                  <a:lnTo>
                    <a:pt x="853" y="350"/>
                  </a:lnTo>
                  <a:lnTo>
                    <a:pt x="869" y="344"/>
                  </a:lnTo>
                  <a:lnTo>
                    <a:pt x="887" y="343"/>
                  </a:lnTo>
                  <a:lnTo>
                    <a:pt x="905" y="348"/>
                  </a:lnTo>
                  <a:lnTo>
                    <a:pt x="893" y="370"/>
                  </a:lnTo>
                  <a:lnTo>
                    <a:pt x="885" y="394"/>
                  </a:lnTo>
                  <a:lnTo>
                    <a:pt x="881" y="420"/>
                  </a:lnTo>
                  <a:lnTo>
                    <a:pt x="882" y="445"/>
                  </a:lnTo>
                  <a:lnTo>
                    <a:pt x="887" y="472"/>
                  </a:lnTo>
                  <a:lnTo>
                    <a:pt x="895" y="497"/>
                  </a:lnTo>
                  <a:lnTo>
                    <a:pt x="907" y="519"/>
                  </a:lnTo>
                  <a:lnTo>
                    <a:pt x="919" y="537"/>
                  </a:lnTo>
                  <a:lnTo>
                    <a:pt x="924" y="520"/>
                  </a:lnTo>
                  <a:lnTo>
                    <a:pt x="935" y="503"/>
                  </a:lnTo>
                  <a:lnTo>
                    <a:pt x="950" y="492"/>
                  </a:lnTo>
                  <a:lnTo>
                    <a:pt x="968" y="484"/>
                  </a:lnTo>
                  <a:lnTo>
                    <a:pt x="988" y="481"/>
                  </a:lnTo>
                  <a:lnTo>
                    <a:pt x="1007" y="484"/>
                  </a:lnTo>
                  <a:lnTo>
                    <a:pt x="1023" y="494"/>
                  </a:lnTo>
                  <a:lnTo>
                    <a:pt x="1035" y="512"/>
                  </a:lnTo>
                  <a:lnTo>
                    <a:pt x="1014" y="517"/>
                  </a:lnTo>
                  <a:lnTo>
                    <a:pt x="997" y="530"/>
                  </a:lnTo>
                  <a:lnTo>
                    <a:pt x="986" y="548"/>
                  </a:lnTo>
                  <a:lnTo>
                    <a:pt x="980" y="570"/>
                  </a:lnTo>
                  <a:lnTo>
                    <a:pt x="978" y="594"/>
                  </a:lnTo>
                  <a:lnTo>
                    <a:pt x="980" y="622"/>
                  </a:lnTo>
                  <a:lnTo>
                    <a:pt x="988" y="650"/>
                  </a:lnTo>
                  <a:lnTo>
                    <a:pt x="1001" y="678"/>
                  </a:lnTo>
                  <a:lnTo>
                    <a:pt x="1013" y="661"/>
                  </a:lnTo>
                  <a:lnTo>
                    <a:pt x="1028" y="649"/>
                  </a:lnTo>
                  <a:lnTo>
                    <a:pt x="1046" y="643"/>
                  </a:lnTo>
                  <a:lnTo>
                    <a:pt x="1066" y="642"/>
                  </a:lnTo>
                  <a:lnTo>
                    <a:pt x="1085" y="647"/>
                  </a:lnTo>
                  <a:lnTo>
                    <a:pt x="1102" y="656"/>
                  </a:lnTo>
                  <a:lnTo>
                    <a:pt x="1115" y="670"/>
                  </a:lnTo>
                  <a:lnTo>
                    <a:pt x="1123" y="689"/>
                  </a:lnTo>
                  <a:lnTo>
                    <a:pt x="1105" y="690"/>
                  </a:lnTo>
                  <a:lnTo>
                    <a:pt x="1087" y="694"/>
                  </a:lnTo>
                  <a:lnTo>
                    <a:pt x="1070" y="701"/>
                  </a:lnTo>
                  <a:lnTo>
                    <a:pt x="1056" y="712"/>
                  </a:lnTo>
                  <a:lnTo>
                    <a:pt x="1043" y="726"/>
                  </a:lnTo>
                  <a:lnTo>
                    <a:pt x="1034" y="742"/>
                  </a:lnTo>
                  <a:lnTo>
                    <a:pt x="1028" y="764"/>
                  </a:lnTo>
                  <a:lnTo>
                    <a:pt x="1025" y="789"/>
                  </a:lnTo>
                  <a:lnTo>
                    <a:pt x="1024" y="814"/>
                  </a:lnTo>
                  <a:lnTo>
                    <a:pt x="1021" y="843"/>
                  </a:lnTo>
                  <a:lnTo>
                    <a:pt x="1015" y="874"/>
                  </a:lnTo>
                  <a:lnTo>
                    <a:pt x="1006" y="906"/>
                  </a:lnTo>
                  <a:lnTo>
                    <a:pt x="993" y="938"/>
                  </a:lnTo>
                  <a:lnTo>
                    <a:pt x="978" y="969"/>
                  </a:lnTo>
                  <a:lnTo>
                    <a:pt x="958" y="999"/>
                  </a:lnTo>
                  <a:lnTo>
                    <a:pt x="935" y="1027"/>
                  </a:lnTo>
                  <a:lnTo>
                    <a:pt x="947" y="1034"/>
                  </a:lnTo>
                  <a:lnTo>
                    <a:pt x="958" y="1042"/>
                  </a:lnTo>
                  <a:lnTo>
                    <a:pt x="966" y="1050"/>
                  </a:lnTo>
                  <a:lnTo>
                    <a:pt x="972" y="1060"/>
                  </a:lnTo>
                  <a:lnTo>
                    <a:pt x="975" y="1069"/>
                  </a:lnTo>
                  <a:lnTo>
                    <a:pt x="978" y="1080"/>
                  </a:lnTo>
                  <a:lnTo>
                    <a:pt x="978" y="1091"/>
                  </a:lnTo>
                  <a:lnTo>
                    <a:pt x="977" y="1103"/>
                  </a:lnTo>
                  <a:lnTo>
                    <a:pt x="974" y="1112"/>
                  </a:lnTo>
                  <a:lnTo>
                    <a:pt x="970" y="1121"/>
                  </a:lnTo>
                  <a:lnTo>
                    <a:pt x="961" y="1132"/>
                  </a:lnTo>
                  <a:lnTo>
                    <a:pt x="952" y="1141"/>
                  </a:lnTo>
                  <a:lnTo>
                    <a:pt x="940" y="1148"/>
                  </a:lnTo>
                  <a:lnTo>
                    <a:pt x="926" y="1153"/>
                  </a:lnTo>
                  <a:lnTo>
                    <a:pt x="910" y="1154"/>
                  </a:lnTo>
                  <a:lnTo>
                    <a:pt x="892" y="1151"/>
                  </a:lnTo>
                  <a:lnTo>
                    <a:pt x="900" y="1145"/>
                  </a:lnTo>
                  <a:lnTo>
                    <a:pt x="903" y="1134"/>
                  </a:lnTo>
                  <a:lnTo>
                    <a:pt x="903" y="1121"/>
                  </a:lnTo>
                  <a:lnTo>
                    <a:pt x="899" y="1109"/>
                  </a:lnTo>
                  <a:lnTo>
                    <a:pt x="888" y="1097"/>
                  </a:lnTo>
                  <a:lnTo>
                    <a:pt x="872" y="1090"/>
                  </a:lnTo>
                  <a:lnTo>
                    <a:pt x="851" y="1088"/>
                  </a:lnTo>
                  <a:lnTo>
                    <a:pt x="824" y="1094"/>
                  </a:lnTo>
                  <a:lnTo>
                    <a:pt x="807" y="1099"/>
                  </a:lnTo>
                  <a:lnTo>
                    <a:pt x="787" y="1103"/>
                  </a:lnTo>
                  <a:lnTo>
                    <a:pt x="767" y="1105"/>
                  </a:lnTo>
                  <a:lnTo>
                    <a:pt x="747" y="1106"/>
                  </a:lnTo>
                  <a:lnTo>
                    <a:pt x="727" y="1106"/>
                  </a:lnTo>
                  <a:lnTo>
                    <a:pt x="706" y="1105"/>
                  </a:lnTo>
                  <a:lnTo>
                    <a:pt x="687" y="1103"/>
                  </a:lnTo>
                  <a:lnTo>
                    <a:pt x="668" y="1099"/>
                  </a:lnTo>
                  <a:lnTo>
                    <a:pt x="649" y="1094"/>
                  </a:lnTo>
                  <a:lnTo>
                    <a:pt x="632" y="1088"/>
                  </a:lnTo>
                  <a:lnTo>
                    <a:pt x="616" y="1080"/>
                  </a:lnTo>
                  <a:lnTo>
                    <a:pt x="600" y="1071"/>
                  </a:lnTo>
                  <a:lnTo>
                    <a:pt x="588" y="1061"/>
                  </a:lnTo>
                  <a:lnTo>
                    <a:pt x="577" y="1049"/>
                  </a:lnTo>
                  <a:lnTo>
                    <a:pt x="568" y="1036"/>
                  </a:lnTo>
                  <a:lnTo>
                    <a:pt x="562" y="1023"/>
                  </a:lnTo>
                  <a:lnTo>
                    <a:pt x="556" y="1036"/>
                  </a:lnTo>
                  <a:lnTo>
                    <a:pt x="547" y="1049"/>
                  </a:lnTo>
                  <a:lnTo>
                    <a:pt x="535" y="1061"/>
                  </a:lnTo>
                  <a:lnTo>
                    <a:pt x="522" y="1071"/>
                  </a:lnTo>
                  <a:lnTo>
                    <a:pt x="508" y="1080"/>
                  </a:lnTo>
                  <a:lnTo>
                    <a:pt x="491" y="1088"/>
                  </a:lnTo>
                  <a:lnTo>
                    <a:pt x="474" y="1094"/>
                  </a:lnTo>
                  <a:lnTo>
                    <a:pt x="455" y="1099"/>
                  </a:lnTo>
                  <a:lnTo>
                    <a:pt x="436" y="1103"/>
                  </a:lnTo>
                  <a:lnTo>
                    <a:pt x="416" y="1105"/>
                  </a:lnTo>
                  <a:lnTo>
                    <a:pt x="395" y="1106"/>
                  </a:lnTo>
                  <a:lnTo>
                    <a:pt x="376" y="1106"/>
                  </a:lnTo>
                  <a:lnTo>
                    <a:pt x="356" y="1105"/>
                  </a:lnTo>
                  <a:lnTo>
                    <a:pt x="336" y="1103"/>
                  </a:lnTo>
                  <a:lnTo>
                    <a:pt x="316" y="1099"/>
                  </a:lnTo>
                  <a:lnTo>
                    <a:pt x="299" y="1094"/>
                  </a:lnTo>
                  <a:lnTo>
                    <a:pt x="272" y="1088"/>
                  </a:lnTo>
                  <a:lnTo>
                    <a:pt x="250" y="1090"/>
                  </a:lnTo>
                  <a:lnTo>
                    <a:pt x="235" y="1097"/>
                  </a:lnTo>
                  <a:lnTo>
                    <a:pt x="224" y="1109"/>
                  </a:lnTo>
                  <a:lnTo>
                    <a:pt x="219" y="1121"/>
                  </a:lnTo>
                  <a:lnTo>
                    <a:pt x="219" y="1134"/>
                  </a:lnTo>
                  <a:lnTo>
                    <a:pt x="222" y="1145"/>
                  </a:lnTo>
                  <a:lnTo>
                    <a:pt x="230" y="1151"/>
                  </a:lnTo>
                  <a:lnTo>
                    <a:pt x="212" y="1154"/>
                  </a:lnTo>
                  <a:lnTo>
                    <a:pt x="196" y="1153"/>
                  </a:lnTo>
                  <a:lnTo>
                    <a:pt x="182" y="1148"/>
                  </a:lnTo>
                  <a:lnTo>
                    <a:pt x="171" y="1141"/>
                  </a:lnTo>
                  <a:lnTo>
                    <a:pt x="160" y="1132"/>
                  </a:lnTo>
                  <a:lnTo>
                    <a:pt x="153" y="1121"/>
                  </a:lnTo>
                  <a:lnTo>
                    <a:pt x="149" y="1112"/>
                  </a:lnTo>
                  <a:lnTo>
                    <a:pt x="146" y="1103"/>
                  </a:lnTo>
                  <a:lnTo>
                    <a:pt x="145" y="1091"/>
                  </a:lnTo>
                  <a:lnTo>
                    <a:pt x="145" y="1080"/>
                  </a:lnTo>
                  <a:lnTo>
                    <a:pt x="147" y="1069"/>
                  </a:lnTo>
                  <a:lnTo>
                    <a:pt x="151" y="1060"/>
                  </a:lnTo>
                  <a:lnTo>
                    <a:pt x="157" y="1050"/>
                  </a:lnTo>
                  <a:lnTo>
                    <a:pt x="165" y="1042"/>
                  </a:lnTo>
                  <a:lnTo>
                    <a:pt x="175" y="1034"/>
                  </a:lnTo>
                  <a:lnTo>
                    <a:pt x="188" y="1027"/>
                  </a:lnTo>
                  <a:lnTo>
                    <a:pt x="165" y="999"/>
                  </a:lnTo>
                  <a:lnTo>
                    <a:pt x="145" y="969"/>
                  </a:lnTo>
                  <a:lnTo>
                    <a:pt x="130" y="938"/>
                  </a:lnTo>
                  <a:lnTo>
                    <a:pt x="117" y="906"/>
                  </a:lnTo>
                  <a:lnTo>
                    <a:pt x="108" y="874"/>
                  </a:lnTo>
                  <a:lnTo>
                    <a:pt x="102" y="843"/>
                  </a:lnTo>
                  <a:lnTo>
                    <a:pt x="99" y="814"/>
                  </a:lnTo>
                  <a:lnTo>
                    <a:pt x="97" y="789"/>
                  </a:lnTo>
                  <a:lnTo>
                    <a:pt x="95" y="764"/>
                  </a:lnTo>
                  <a:lnTo>
                    <a:pt x="89" y="742"/>
                  </a:lnTo>
                  <a:lnTo>
                    <a:pt x="80" y="726"/>
                  </a:lnTo>
                  <a:lnTo>
                    <a:pt x="68" y="712"/>
                  </a:lnTo>
                  <a:lnTo>
                    <a:pt x="53" y="701"/>
                  </a:lnTo>
                  <a:lnTo>
                    <a:pt x="36" y="694"/>
                  </a:lnTo>
                  <a:lnTo>
                    <a:pt x="18" y="690"/>
                  </a:lnTo>
                  <a:lnTo>
                    <a:pt x="0" y="689"/>
                  </a:lnTo>
                  <a:lnTo>
                    <a:pt x="8" y="670"/>
                  </a:lnTo>
                  <a:lnTo>
                    <a:pt x="21" y="656"/>
                  </a:lnTo>
                  <a:lnTo>
                    <a:pt x="38" y="647"/>
                  </a:lnTo>
                  <a:lnTo>
                    <a:pt x="57" y="642"/>
                  </a:lnTo>
                  <a:lnTo>
                    <a:pt x="76" y="643"/>
                  </a:lnTo>
                  <a:lnTo>
                    <a:pt x="95" y="649"/>
                  </a:lnTo>
                  <a:lnTo>
                    <a:pt x="110" y="661"/>
                  </a:lnTo>
                  <a:lnTo>
                    <a:pt x="121" y="678"/>
                  </a:lnTo>
                  <a:lnTo>
                    <a:pt x="133" y="650"/>
                  </a:lnTo>
                  <a:lnTo>
                    <a:pt x="142" y="622"/>
                  </a:lnTo>
                  <a:lnTo>
                    <a:pt x="144" y="594"/>
                  </a:lnTo>
                  <a:lnTo>
                    <a:pt x="143" y="570"/>
                  </a:lnTo>
                  <a:lnTo>
                    <a:pt x="136" y="548"/>
                  </a:lnTo>
                  <a:lnTo>
                    <a:pt x="125" y="530"/>
                  </a:lnTo>
                  <a:lnTo>
                    <a:pt x="109" y="517"/>
                  </a:lnTo>
                  <a:lnTo>
                    <a:pt x="88" y="512"/>
                  </a:lnTo>
                  <a:lnTo>
                    <a:pt x="100" y="494"/>
                  </a:lnTo>
                  <a:lnTo>
                    <a:pt x="116" y="484"/>
                  </a:lnTo>
                  <a:lnTo>
                    <a:pt x="135" y="481"/>
                  </a:lnTo>
                  <a:lnTo>
                    <a:pt x="154" y="484"/>
                  </a:lnTo>
                  <a:lnTo>
                    <a:pt x="172" y="492"/>
                  </a:lnTo>
                  <a:lnTo>
                    <a:pt x="188" y="503"/>
                  </a:lnTo>
                  <a:lnTo>
                    <a:pt x="199" y="520"/>
                  </a:lnTo>
                  <a:lnTo>
                    <a:pt x="202" y="537"/>
                  </a:lnTo>
                  <a:lnTo>
                    <a:pt x="216" y="519"/>
                  </a:lnTo>
                  <a:lnTo>
                    <a:pt x="227" y="497"/>
                  </a:lnTo>
                  <a:lnTo>
                    <a:pt x="236" y="472"/>
                  </a:lnTo>
                  <a:lnTo>
                    <a:pt x="241" y="445"/>
                  </a:lnTo>
                  <a:lnTo>
                    <a:pt x="242" y="420"/>
                  </a:lnTo>
                  <a:lnTo>
                    <a:pt x="238" y="394"/>
                  </a:lnTo>
                  <a:lnTo>
                    <a:pt x="230" y="370"/>
                  </a:lnTo>
                  <a:lnTo>
                    <a:pt x="217" y="348"/>
                  </a:lnTo>
                  <a:lnTo>
                    <a:pt x="235" y="343"/>
                  </a:lnTo>
                  <a:lnTo>
                    <a:pt x="252" y="344"/>
                  </a:lnTo>
                  <a:lnTo>
                    <a:pt x="270" y="350"/>
                  </a:lnTo>
                  <a:lnTo>
                    <a:pt x="285" y="359"/>
                  </a:lnTo>
                  <a:lnTo>
                    <a:pt x="297" y="371"/>
                  </a:lnTo>
                  <a:lnTo>
                    <a:pt x="306" y="385"/>
                  </a:lnTo>
                  <a:lnTo>
                    <a:pt x="309" y="400"/>
                  </a:lnTo>
                  <a:lnTo>
                    <a:pt x="308" y="414"/>
                  </a:lnTo>
                  <a:lnTo>
                    <a:pt x="330" y="398"/>
                  </a:lnTo>
                  <a:lnTo>
                    <a:pt x="351" y="378"/>
                  </a:lnTo>
                  <a:lnTo>
                    <a:pt x="371" y="357"/>
                  </a:lnTo>
                  <a:lnTo>
                    <a:pt x="389" y="334"/>
                  </a:lnTo>
                  <a:lnTo>
                    <a:pt x="406" y="310"/>
                  </a:lnTo>
                  <a:lnTo>
                    <a:pt x="420" y="286"/>
                  </a:lnTo>
                  <a:lnTo>
                    <a:pt x="432" y="260"/>
                  </a:lnTo>
                  <a:lnTo>
                    <a:pt x="441" y="236"/>
                  </a:lnTo>
                  <a:lnTo>
                    <a:pt x="447" y="211"/>
                  </a:lnTo>
                  <a:lnTo>
                    <a:pt x="450" y="188"/>
                  </a:lnTo>
                  <a:lnTo>
                    <a:pt x="449" y="166"/>
                  </a:lnTo>
                  <a:lnTo>
                    <a:pt x="444" y="146"/>
                  </a:lnTo>
                  <a:lnTo>
                    <a:pt x="436" y="128"/>
                  </a:lnTo>
                  <a:lnTo>
                    <a:pt x="422" y="112"/>
                  </a:lnTo>
                  <a:lnTo>
                    <a:pt x="405" y="100"/>
                  </a:lnTo>
                  <a:lnTo>
                    <a:pt x="382" y="90"/>
                  </a:lnTo>
                  <a:lnTo>
                    <a:pt x="392" y="103"/>
                  </a:lnTo>
                  <a:lnTo>
                    <a:pt x="395" y="117"/>
                  </a:lnTo>
                  <a:lnTo>
                    <a:pt x="394" y="131"/>
                  </a:lnTo>
                  <a:lnTo>
                    <a:pt x="389" y="145"/>
                  </a:lnTo>
                  <a:lnTo>
                    <a:pt x="378" y="158"/>
                  </a:lnTo>
                  <a:lnTo>
                    <a:pt x="364" y="168"/>
                  </a:lnTo>
                  <a:lnTo>
                    <a:pt x="348" y="175"/>
                  </a:lnTo>
                  <a:lnTo>
                    <a:pt x="329" y="178"/>
                  </a:lnTo>
                  <a:lnTo>
                    <a:pt x="314" y="176"/>
                  </a:lnTo>
                  <a:lnTo>
                    <a:pt x="300" y="172"/>
                  </a:lnTo>
                  <a:lnTo>
                    <a:pt x="287" y="165"/>
                  </a:lnTo>
                  <a:lnTo>
                    <a:pt x="277" y="156"/>
                  </a:lnTo>
                  <a:lnTo>
                    <a:pt x="267" y="143"/>
                  </a:lnTo>
                  <a:lnTo>
                    <a:pt x="260" y="129"/>
                  </a:lnTo>
                  <a:lnTo>
                    <a:pt x="256" y="112"/>
                  </a:lnTo>
                  <a:lnTo>
                    <a:pt x="255" y="95"/>
                  </a:lnTo>
                  <a:lnTo>
                    <a:pt x="258" y="73"/>
                  </a:lnTo>
                  <a:lnTo>
                    <a:pt x="266" y="54"/>
                  </a:lnTo>
                  <a:lnTo>
                    <a:pt x="280" y="38"/>
                  </a:lnTo>
                  <a:lnTo>
                    <a:pt x="297" y="24"/>
                  </a:lnTo>
                  <a:lnTo>
                    <a:pt x="315" y="14"/>
                  </a:lnTo>
                  <a:lnTo>
                    <a:pt x="336" y="5"/>
                  </a:lnTo>
                  <a:lnTo>
                    <a:pt x="356" y="1"/>
                  </a:lnTo>
                  <a:lnTo>
                    <a:pt x="375" y="0"/>
                  </a:lnTo>
                  <a:lnTo>
                    <a:pt x="397" y="1"/>
                  </a:lnTo>
                  <a:lnTo>
                    <a:pt x="416" y="3"/>
                  </a:lnTo>
                  <a:lnTo>
                    <a:pt x="436" y="8"/>
                  </a:lnTo>
                  <a:lnTo>
                    <a:pt x="455" y="15"/>
                  </a:lnTo>
                  <a:lnTo>
                    <a:pt x="471" y="23"/>
                  </a:lnTo>
                  <a:lnTo>
                    <a:pt x="486" y="32"/>
                  </a:lnTo>
                  <a:lnTo>
                    <a:pt x="500" y="44"/>
                  </a:lnTo>
                  <a:lnTo>
                    <a:pt x="513" y="55"/>
                  </a:lnTo>
                  <a:lnTo>
                    <a:pt x="525" y="69"/>
                  </a:lnTo>
                  <a:lnTo>
                    <a:pt x="534" y="85"/>
                  </a:lnTo>
                  <a:lnTo>
                    <a:pt x="542" y="100"/>
                  </a:lnTo>
                  <a:lnTo>
                    <a:pt x="549" y="116"/>
                  </a:lnTo>
                  <a:lnTo>
                    <a:pt x="555" y="133"/>
                  </a:lnTo>
                  <a:lnTo>
                    <a:pt x="559" y="152"/>
                  </a:lnTo>
                  <a:lnTo>
                    <a:pt x="561" y="171"/>
                  </a:lnTo>
                  <a:lnTo>
                    <a:pt x="562" y="190"/>
                  </a:lnTo>
                  <a:lnTo>
                    <a:pt x="560" y="228"/>
                  </a:lnTo>
                  <a:lnTo>
                    <a:pt x="553" y="263"/>
                  </a:lnTo>
                  <a:lnTo>
                    <a:pt x="541" y="296"/>
                  </a:lnTo>
                  <a:lnTo>
                    <a:pt x="524" y="329"/>
                  </a:lnTo>
                  <a:lnTo>
                    <a:pt x="501" y="363"/>
                  </a:lnTo>
                  <a:lnTo>
                    <a:pt x="474" y="396"/>
                  </a:lnTo>
                  <a:lnTo>
                    <a:pt x="440" y="434"/>
                  </a:lnTo>
                  <a:lnTo>
                    <a:pt x="401" y="472"/>
                  </a:lnTo>
                  <a:lnTo>
                    <a:pt x="420" y="471"/>
                  </a:lnTo>
                  <a:lnTo>
                    <a:pt x="436" y="476"/>
                  </a:lnTo>
                  <a:lnTo>
                    <a:pt x="450" y="484"/>
                  </a:lnTo>
                  <a:lnTo>
                    <a:pt x="462" y="494"/>
                  </a:lnTo>
                  <a:lnTo>
                    <a:pt x="470" y="507"/>
                  </a:lnTo>
                  <a:lnTo>
                    <a:pt x="475" y="522"/>
                  </a:lnTo>
                  <a:lnTo>
                    <a:pt x="475" y="536"/>
                  </a:lnTo>
                  <a:lnTo>
                    <a:pt x="470" y="549"/>
                  </a:lnTo>
                  <a:lnTo>
                    <a:pt x="453" y="536"/>
                  </a:lnTo>
                  <a:lnTo>
                    <a:pt x="432" y="530"/>
                  </a:lnTo>
                  <a:lnTo>
                    <a:pt x="409" y="528"/>
                  </a:lnTo>
                  <a:lnTo>
                    <a:pt x="386" y="531"/>
                  </a:lnTo>
                  <a:lnTo>
                    <a:pt x="363" y="541"/>
                  </a:lnTo>
                  <a:lnTo>
                    <a:pt x="342" y="554"/>
                  </a:lnTo>
                  <a:lnTo>
                    <a:pt x="323" y="571"/>
                  </a:lnTo>
                  <a:lnTo>
                    <a:pt x="309" y="592"/>
                  </a:lnTo>
                  <a:lnTo>
                    <a:pt x="327" y="590"/>
                  </a:lnTo>
                  <a:lnTo>
                    <a:pt x="343" y="592"/>
                  </a:lnTo>
                  <a:lnTo>
                    <a:pt x="359" y="599"/>
                  </a:lnTo>
                  <a:lnTo>
                    <a:pt x="372" y="609"/>
                  </a:lnTo>
                  <a:lnTo>
                    <a:pt x="383" y="623"/>
                  </a:lnTo>
                  <a:lnTo>
                    <a:pt x="389" y="640"/>
                  </a:lnTo>
                  <a:lnTo>
                    <a:pt x="390" y="657"/>
                  </a:lnTo>
                  <a:lnTo>
                    <a:pt x="385" y="677"/>
                  </a:lnTo>
                  <a:lnTo>
                    <a:pt x="359" y="663"/>
                  </a:lnTo>
                  <a:lnTo>
                    <a:pt x="330" y="659"/>
                  </a:lnTo>
                  <a:lnTo>
                    <a:pt x="301" y="668"/>
                  </a:lnTo>
                  <a:lnTo>
                    <a:pt x="272" y="684"/>
                  </a:lnTo>
                  <a:lnTo>
                    <a:pt x="245" y="708"/>
                  </a:lnTo>
                  <a:lnTo>
                    <a:pt x="224" y="740"/>
                  </a:lnTo>
                  <a:lnTo>
                    <a:pt x="210" y="776"/>
                  </a:lnTo>
                  <a:lnTo>
                    <a:pt x="206" y="817"/>
                  </a:lnTo>
                  <a:lnTo>
                    <a:pt x="208" y="854"/>
                  </a:lnTo>
                  <a:lnTo>
                    <a:pt x="216" y="889"/>
                  </a:lnTo>
                  <a:lnTo>
                    <a:pt x="229" y="921"/>
                  </a:lnTo>
                  <a:lnTo>
                    <a:pt x="249" y="952"/>
                  </a:lnTo>
                  <a:lnTo>
                    <a:pt x="274" y="976"/>
                  </a:lnTo>
                  <a:lnTo>
                    <a:pt x="306" y="995"/>
                  </a:lnTo>
                  <a:lnTo>
                    <a:pt x="343" y="1007"/>
                  </a:lnTo>
                  <a:lnTo>
                    <a:pt x="386" y="1011"/>
                  </a:lnTo>
                  <a:lnTo>
                    <a:pt x="407" y="1009"/>
                  </a:lnTo>
                  <a:lnTo>
                    <a:pt x="427" y="1003"/>
                  </a:lnTo>
                  <a:lnTo>
                    <a:pt x="446" y="995"/>
                  </a:lnTo>
                  <a:lnTo>
                    <a:pt x="462" y="983"/>
                  </a:lnTo>
                  <a:lnTo>
                    <a:pt x="476" y="970"/>
                  </a:lnTo>
                  <a:lnTo>
                    <a:pt x="487" y="956"/>
                  </a:lnTo>
                  <a:lnTo>
                    <a:pt x="494" y="941"/>
                  </a:lnTo>
                  <a:lnTo>
                    <a:pt x="497" y="925"/>
                  </a:lnTo>
                  <a:lnTo>
                    <a:pt x="494" y="903"/>
                  </a:lnTo>
                  <a:lnTo>
                    <a:pt x="486" y="883"/>
                  </a:lnTo>
                  <a:lnTo>
                    <a:pt x="475" y="865"/>
                  </a:lnTo>
                  <a:lnTo>
                    <a:pt x="460" y="853"/>
                  </a:lnTo>
                  <a:lnTo>
                    <a:pt x="441" y="846"/>
                  </a:lnTo>
                  <a:lnTo>
                    <a:pt x="422" y="846"/>
                  </a:lnTo>
                  <a:lnTo>
                    <a:pt x="402" y="855"/>
                  </a:lnTo>
                  <a:lnTo>
                    <a:pt x="383" y="875"/>
                  </a:lnTo>
                  <a:lnTo>
                    <a:pt x="372" y="849"/>
                  </a:lnTo>
                  <a:lnTo>
                    <a:pt x="369" y="826"/>
                  </a:lnTo>
                  <a:lnTo>
                    <a:pt x="370" y="806"/>
                  </a:lnTo>
                  <a:lnTo>
                    <a:pt x="377" y="789"/>
                  </a:lnTo>
                  <a:lnTo>
                    <a:pt x="387" y="775"/>
                  </a:lnTo>
                  <a:lnTo>
                    <a:pt x="400" y="763"/>
                  </a:lnTo>
                  <a:lnTo>
                    <a:pt x="415" y="754"/>
                  </a:lnTo>
                  <a:lnTo>
                    <a:pt x="430" y="748"/>
                  </a:lnTo>
                  <a:lnTo>
                    <a:pt x="448" y="746"/>
                  </a:lnTo>
                  <a:lnTo>
                    <a:pt x="467" y="746"/>
                  </a:lnTo>
                  <a:lnTo>
                    <a:pt x="486" y="749"/>
                  </a:lnTo>
                  <a:lnTo>
                    <a:pt x="507" y="756"/>
                  </a:lnTo>
                  <a:lnTo>
                    <a:pt x="525" y="767"/>
                  </a:lnTo>
                  <a:lnTo>
                    <a:pt x="541" y="780"/>
                  </a:lnTo>
                  <a:lnTo>
                    <a:pt x="554" y="798"/>
                  </a:lnTo>
                  <a:lnTo>
                    <a:pt x="562" y="820"/>
                  </a:lnTo>
                  <a:close/>
                </a:path>
              </a:pathLst>
            </a:custGeom>
            <a:solidFill>
              <a:srgbClr val="800080"/>
            </a:solidFill>
            <a:ln w="9525">
              <a:solidFill>
                <a:srgbClr val="FF00FF"/>
              </a:solidFill>
              <a:round/>
              <a:headEnd/>
              <a:tailEnd/>
            </a:ln>
          </p:spPr>
          <p:txBody>
            <a:bodyPr/>
            <a:lstStyle/>
            <a:p>
              <a:endParaRPr lang="ru-RU"/>
            </a:p>
          </p:txBody>
        </p:sp>
      </p:grpSp>
      <p:sp>
        <p:nvSpPr>
          <p:cNvPr id="14" name="Прямоугольник 13"/>
          <p:cNvSpPr/>
          <p:nvPr/>
        </p:nvSpPr>
        <p:spPr>
          <a:xfrm>
            <a:off x="1835696" y="2420888"/>
            <a:ext cx="4680520" cy="2862322"/>
          </a:xfrm>
          <a:prstGeom prst="rect">
            <a:avLst/>
          </a:prstGeom>
        </p:spPr>
        <p:txBody>
          <a:bodyPr wrap="square">
            <a:spAutoFit/>
          </a:bodyPr>
          <a:lstStyle/>
          <a:p>
            <a:pPr algn="ctr"/>
            <a:r>
              <a:rPr lang="ru-RU" dirty="0" smtClean="0">
                <a:latin typeface="Times New Roman" pitchFamily="18" charset="0"/>
                <a:cs typeface="Times New Roman" pitchFamily="18" charset="0"/>
              </a:rPr>
              <a:t>2010 </a:t>
            </a:r>
            <a:r>
              <a:rPr lang="ru-RU" dirty="0" err="1" smtClean="0">
                <a:latin typeface="Times New Roman" pitchFamily="18" charset="0"/>
                <a:cs typeface="Times New Roman" pitchFamily="18" charset="0"/>
              </a:rPr>
              <a:t>жылдың наурыз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айынан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бастап</a:t>
            </a:r>
            <a:r>
              <a:rPr lang="ru-RU" dirty="0" smtClean="0">
                <a:latin typeface="Times New Roman" pitchFamily="18" charset="0"/>
                <a:cs typeface="Times New Roman" pitchFamily="18" charset="0"/>
              </a:rPr>
              <a:t> Марина </a:t>
            </a:r>
            <a:r>
              <a:rPr lang="ru-RU" dirty="0" err="1" smtClean="0">
                <a:latin typeface="Times New Roman" pitchFamily="18" charset="0"/>
                <a:cs typeface="Times New Roman" pitchFamily="18" charset="0"/>
              </a:rPr>
              <a:t>Ибраева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қалалық гемодеализ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орталығына қаралып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ем-шара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қабылдап жүр</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дейді</a:t>
            </a:r>
            <a:r>
              <a:rPr lang="ru-RU" dirty="0" smtClean="0">
                <a:latin typeface="Times New Roman" pitchFamily="18" charset="0"/>
                <a:cs typeface="Times New Roman" pitchFamily="18" charset="0"/>
              </a:rPr>
              <a:t> нефролог </a:t>
            </a:r>
            <a:r>
              <a:rPr lang="ru-RU" dirty="0" err="1" smtClean="0">
                <a:latin typeface="Times New Roman" pitchFamily="18" charset="0"/>
                <a:cs typeface="Times New Roman" pitchFamily="18" charset="0"/>
              </a:rPr>
              <a:t>дәрігер Шыңғыс Бихитяов</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Емді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күнара </a:t>
            </a:r>
            <a:r>
              <a:rPr lang="ru-RU" dirty="0" smtClean="0">
                <a:latin typeface="Times New Roman" pitchFamily="18" charset="0"/>
                <a:cs typeface="Times New Roman" pitchFamily="18" charset="0"/>
              </a:rPr>
              <a:t>4 </a:t>
            </a:r>
            <a:r>
              <a:rPr lang="ru-RU" dirty="0" err="1" smtClean="0">
                <a:latin typeface="Times New Roman" pitchFamily="18" charset="0"/>
                <a:cs typeface="Times New Roman" pitchFamily="18" charset="0"/>
              </a:rPr>
              <a:t>сағат алуы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тиіс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Науқастың екі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бүйрегі </a:t>
            </a:r>
            <a:r>
              <a:rPr lang="ru-RU" dirty="0" smtClean="0">
                <a:latin typeface="Times New Roman" pitchFamily="18" charset="0"/>
                <a:cs typeface="Times New Roman" pitchFamily="18" charset="0"/>
              </a:rPr>
              <a:t>де </a:t>
            </a:r>
            <a:r>
              <a:rPr lang="ru-RU" dirty="0" err="1" smtClean="0">
                <a:latin typeface="Times New Roman" pitchFamily="18" charset="0"/>
                <a:cs typeface="Times New Roman" pitchFamily="18" charset="0"/>
              </a:rPr>
              <a:t>жұмыс істемейді</a:t>
            </a:r>
            <a:r>
              <a:rPr lang="ru-RU" dirty="0" smtClean="0">
                <a:latin typeface="Times New Roman" pitchFamily="18" charset="0"/>
                <a:cs typeface="Times New Roman" pitchFamily="18" charset="0"/>
              </a:rPr>
              <a:t>. Осы </a:t>
            </a:r>
            <a:r>
              <a:rPr lang="ru-RU" dirty="0" err="1" smtClean="0">
                <a:latin typeface="Times New Roman" pitchFamily="18" charset="0"/>
                <a:cs typeface="Times New Roman" pitchFamily="18" charset="0"/>
              </a:rPr>
              <a:t>орталықтағы процедуралардың арқасында өмір сүріп келеді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егер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ем-дом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шараларын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тоқтататын болса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шамамен</a:t>
            </a:r>
            <a:r>
              <a:rPr lang="ru-RU" dirty="0" smtClean="0">
                <a:latin typeface="Times New Roman" pitchFamily="18" charset="0"/>
                <a:cs typeface="Times New Roman" pitchFamily="18" charset="0"/>
              </a:rPr>
              <a:t> жарты ай </a:t>
            </a:r>
            <a:r>
              <a:rPr lang="ru-RU" dirty="0" err="1" smtClean="0">
                <a:latin typeface="Times New Roman" pitchFamily="18" charset="0"/>
                <a:cs typeface="Times New Roman" pitchFamily="18" charset="0"/>
              </a:rPr>
              <a:t>ғана өмір сүре алады</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15362" name="AutoShape 2" descr="http://el.kz/media/images/tiny_images/c8cb9ec03f3f6330aaca2721ef0a8c5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4" name="AutoShape 4" descr="http://el.kz/media/images/tiny_images/c8cb9ec03f3f6330aaca2721ef0a8c5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7" name="Picture 10" descr="http://atameken.kz/uploads/content/images/%D0%A2%D0%B0%D1%80%D0%B0%D0%B72.JPG"/>
          <p:cNvPicPr>
            <a:picLocks noChangeAspect="1" noChangeArrowheads="1"/>
          </p:cNvPicPr>
          <p:nvPr/>
        </p:nvPicPr>
        <p:blipFill>
          <a:blip r:embed="rId4" cstate="print"/>
          <a:srcRect/>
          <a:stretch>
            <a:fillRect/>
          </a:stretch>
        </p:blipFill>
        <p:spPr bwMode="auto">
          <a:xfrm>
            <a:off x="6300192" y="4653137"/>
            <a:ext cx="2843808" cy="2204864"/>
          </a:xfrm>
          <a:prstGeom prst="rect">
            <a:avLst/>
          </a:prstGeom>
          <a:noFill/>
        </p:spPr>
      </p:pic>
      <p:pic>
        <p:nvPicPr>
          <p:cNvPr id="11266" name="Picture 2" descr="https://go4.imgsmail.ru/imgpreview?key=655a4f3c9de8f0e9&amp;mb=imgdb_preview_333"/>
          <p:cNvPicPr>
            <a:picLocks noChangeAspect="1" noChangeArrowheads="1"/>
          </p:cNvPicPr>
          <p:nvPr/>
        </p:nvPicPr>
        <p:blipFill>
          <a:blip r:embed="rId5" cstate="print"/>
          <a:srcRect/>
          <a:stretch>
            <a:fillRect/>
          </a:stretch>
        </p:blipFill>
        <p:spPr bwMode="auto">
          <a:xfrm>
            <a:off x="7092280" y="1844824"/>
            <a:ext cx="1368152" cy="2419351"/>
          </a:xfrm>
          <a:prstGeom prst="rect">
            <a:avLst/>
          </a:prstGeom>
          <a:noFill/>
        </p:spPr>
      </p:pic>
      <p:pic>
        <p:nvPicPr>
          <p:cNvPr id="20" name="Picture 10" descr="https://go3.imgsmail.ru/imgpreview?key=7e79c7fcf2aef3e8&amp;mb=imgdb_preview_1117"/>
          <p:cNvPicPr>
            <a:picLocks noChangeAspect="1" noChangeArrowheads="1"/>
          </p:cNvPicPr>
          <p:nvPr/>
        </p:nvPicPr>
        <p:blipFill>
          <a:blip r:embed="rId6" cstate="print"/>
          <a:srcRect/>
          <a:stretch>
            <a:fillRect/>
          </a:stretch>
        </p:blipFill>
        <p:spPr bwMode="auto">
          <a:xfrm>
            <a:off x="3275856" y="5229200"/>
            <a:ext cx="2952328" cy="1628801"/>
          </a:xfrm>
          <a:prstGeom prst="rect">
            <a:avLst/>
          </a:prstGeom>
          <a:noFill/>
        </p:spPr>
      </p:pic>
      <p:pic>
        <p:nvPicPr>
          <p:cNvPr id="21" name="Picture 12" descr="https://go4.imgsmail.ru/imgpreview?key=12e66a4c2842edd5&amp;mb=imgdb_preview_2011"/>
          <p:cNvPicPr>
            <a:picLocks noChangeAspect="1" noChangeArrowheads="1"/>
          </p:cNvPicPr>
          <p:nvPr/>
        </p:nvPicPr>
        <p:blipFill>
          <a:blip r:embed="rId7" cstate="print"/>
          <a:srcRect/>
          <a:stretch>
            <a:fillRect/>
          </a:stretch>
        </p:blipFill>
        <p:spPr bwMode="auto">
          <a:xfrm>
            <a:off x="395536" y="4869160"/>
            <a:ext cx="2719636" cy="1988840"/>
          </a:xfrm>
          <a:prstGeom prst="ellipse">
            <a:avLst/>
          </a:prstGeom>
          <a:ln>
            <a:noFill/>
          </a:ln>
          <a:effectLst>
            <a:softEdge rad="112500"/>
          </a:effectLst>
        </p:spPr>
      </p:pic>
      <p:pic>
        <p:nvPicPr>
          <p:cNvPr id="22" name="Picture 4" descr="5bf3aa88b587t"/>
          <p:cNvPicPr>
            <a:picLocks noChangeAspect="1" noChangeArrowheads="1"/>
          </p:cNvPicPr>
          <p:nvPr/>
        </p:nvPicPr>
        <p:blipFill>
          <a:blip r:embed="rId8" cstate="print"/>
          <a:srcRect t="17450"/>
          <a:stretch>
            <a:fillRect/>
          </a:stretch>
        </p:blipFill>
        <p:spPr bwMode="auto">
          <a:xfrm>
            <a:off x="0" y="2420888"/>
            <a:ext cx="2051720" cy="2384573"/>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ocuments and Settings\UralSOFT\Мои документы\ж\слайд\уакуйаса.jpg"/>
          <p:cNvPicPr>
            <a:picLocks noChangeAspect="1" noChangeArrowheads="1"/>
          </p:cNvPicPr>
          <p:nvPr/>
        </p:nvPicPr>
        <p:blipFill>
          <a:blip r:embed="rId2" cstate="print"/>
          <a:srcRect/>
          <a:stretch>
            <a:fillRect/>
          </a:stretch>
        </p:blipFill>
        <p:spPr bwMode="auto">
          <a:xfrm>
            <a:off x="-324544" y="0"/>
            <a:ext cx="9649072" cy="6858000"/>
          </a:xfrm>
          <a:prstGeom prst="rect">
            <a:avLst/>
          </a:prstGeom>
          <a:noFill/>
        </p:spPr>
      </p:pic>
      <p:pic>
        <p:nvPicPr>
          <p:cNvPr id="3" name="Picture 6" descr="https://go3.imgsmail.ru/imgpreview?key=385555b1bf1c97e5&amp;mb=imgdb_preview_170"/>
          <p:cNvPicPr>
            <a:picLocks noChangeAspect="1" noChangeArrowheads="1"/>
          </p:cNvPicPr>
          <p:nvPr/>
        </p:nvPicPr>
        <p:blipFill>
          <a:blip r:embed="rId3" cstate="print"/>
          <a:srcRect/>
          <a:stretch>
            <a:fillRect/>
          </a:stretch>
        </p:blipFill>
        <p:spPr bwMode="auto">
          <a:xfrm>
            <a:off x="0" y="0"/>
            <a:ext cx="3096344" cy="3384376"/>
          </a:xfrm>
          <a:prstGeom prst="ellipse">
            <a:avLst/>
          </a:prstGeom>
          <a:ln>
            <a:noFill/>
          </a:ln>
          <a:effectLst>
            <a:softEdge rad="112500"/>
          </a:effectLst>
        </p:spPr>
      </p:pic>
      <p:pic>
        <p:nvPicPr>
          <p:cNvPr id="4" name="Picture 2" descr="https://go3.imgsmail.ru/imgpreview?key=14abb48cdad8fa3a&amp;mb=imgdb_preview_1350"/>
          <p:cNvPicPr>
            <a:picLocks noChangeAspect="1" noChangeArrowheads="1"/>
          </p:cNvPicPr>
          <p:nvPr/>
        </p:nvPicPr>
        <p:blipFill>
          <a:blip r:embed="rId4" cstate="print"/>
          <a:srcRect l="25238" r="10347" b="6709"/>
          <a:stretch>
            <a:fillRect/>
          </a:stretch>
        </p:blipFill>
        <p:spPr bwMode="auto">
          <a:xfrm>
            <a:off x="7020272" y="0"/>
            <a:ext cx="2123728" cy="40050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4" descr="http://i.ytimg.com/vi/jOlb7uxPA04/mqdefault.jpg"/>
          <p:cNvPicPr>
            <a:picLocks noChangeAspect="1" noChangeArrowheads="1"/>
          </p:cNvPicPr>
          <p:nvPr/>
        </p:nvPicPr>
        <p:blipFill>
          <a:blip r:embed="rId5" cstate="print"/>
          <a:srcRect/>
          <a:stretch>
            <a:fillRect/>
          </a:stretch>
        </p:blipFill>
        <p:spPr bwMode="auto">
          <a:xfrm rot="2417150">
            <a:off x="6015080" y="4395561"/>
            <a:ext cx="3415530" cy="2375477"/>
          </a:xfrm>
          <a:prstGeom prst="ellipse">
            <a:avLst/>
          </a:prstGeom>
          <a:ln>
            <a:noFill/>
          </a:ln>
          <a:effectLst>
            <a:softEdge rad="112500"/>
          </a:effectLst>
        </p:spPr>
      </p:pic>
      <p:pic>
        <p:nvPicPr>
          <p:cNvPr id="10245" name="Picture 5" descr="C:\Users\жанеркеша\Desktop\кызғалдақ\IMG_20190307_132738.jpg"/>
          <p:cNvPicPr>
            <a:picLocks noChangeAspect="1" noChangeArrowheads="1"/>
          </p:cNvPicPr>
          <p:nvPr/>
        </p:nvPicPr>
        <p:blipFill>
          <a:blip r:embed="rId6" cstate="print"/>
          <a:srcRect/>
          <a:stretch>
            <a:fillRect/>
          </a:stretch>
        </p:blipFill>
        <p:spPr bwMode="auto">
          <a:xfrm>
            <a:off x="3059832" y="260648"/>
            <a:ext cx="3096344" cy="2592288"/>
          </a:xfrm>
          <a:prstGeom prst="rect">
            <a:avLst/>
          </a:prstGeom>
          <a:ln>
            <a:noFill/>
          </a:ln>
          <a:effectLst>
            <a:softEdge rad="112500"/>
          </a:effectLst>
        </p:spPr>
      </p:pic>
      <p:pic>
        <p:nvPicPr>
          <p:cNvPr id="10246" name="Picture 6" descr="C:\Users\жанеркеша\Desktop\кызғалдақ\IMG_20190228_162434.jpg"/>
          <p:cNvPicPr>
            <a:picLocks noChangeAspect="1" noChangeArrowheads="1"/>
          </p:cNvPicPr>
          <p:nvPr/>
        </p:nvPicPr>
        <p:blipFill>
          <a:blip r:embed="rId7" cstate="print"/>
          <a:srcRect/>
          <a:stretch>
            <a:fillRect/>
          </a:stretch>
        </p:blipFill>
        <p:spPr bwMode="auto">
          <a:xfrm>
            <a:off x="2627784" y="2708920"/>
            <a:ext cx="3456384" cy="2132856"/>
          </a:xfrm>
          <a:prstGeom prst="rect">
            <a:avLst/>
          </a:prstGeom>
          <a:ln>
            <a:noFill/>
          </a:ln>
          <a:effectLst>
            <a:softEdge rad="112500"/>
          </a:effectLst>
        </p:spPr>
      </p:pic>
      <p:pic>
        <p:nvPicPr>
          <p:cNvPr id="2050" name="Picture 2" descr="C:\Users\жанеркеша\Desktop\Новая папка\IMG_20190311_160659.jpg"/>
          <p:cNvPicPr>
            <a:picLocks noChangeAspect="1" noChangeArrowheads="1"/>
          </p:cNvPicPr>
          <p:nvPr/>
        </p:nvPicPr>
        <p:blipFill>
          <a:blip r:embed="rId8" cstate="print"/>
          <a:srcRect l="7382" r="16878" b="-27273"/>
          <a:stretch>
            <a:fillRect/>
          </a:stretch>
        </p:blipFill>
        <p:spPr bwMode="auto">
          <a:xfrm>
            <a:off x="0" y="3284984"/>
            <a:ext cx="2736304" cy="30243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2" name="Picture 4" descr="C:\Users\жанеркеша\Desktop\Новая папка\IMG_20190311_152438.jpg"/>
          <p:cNvPicPr>
            <a:picLocks noChangeAspect="1" noChangeArrowheads="1"/>
          </p:cNvPicPr>
          <p:nvPr/>
        </p:nvPicPr>
        <p:blipFill>
          <a:blip r:embed="rId9" cstate="print"/>
          <a:srcRect/>
          <a:stretch>
            <a:fillRect/>
          </a:stretch>
        </p:blipFill>
        <p:spPr bwMode="auto">
          <a:xfrm>
            <a:off x="3275856" y="4797152"/>
            <a:ext cx="2787774" cy="206084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ocuments and Settings\UralSOFT\Мои документы\ж\слайд\уакуйаса.jpg"/>
          <p:cNvPicPr>
            <a:picLocks noChangeAspect="1" noChangeArrowheads="1"/>
          </p:cNvPicPr>
          <p:nvPr/>
        </p:nvPicPr>
        <p:blipFill>
          <a:blip r:embed="rId2" cstate="print"/>
          <a:srcRect/>
          <a:stretch>
            <a:fillRect/>
          </a:stretch>
        </p:blipFill>
        <p:spPr bwMode="auto">
          <a:xfrm>
            <a:off x="0" y="0"/>
            <a:ext cx="9611544" cy="6858000"/>
          </a:xfrm>
          <a:prstGeom prst="rect">
            <a:avLst/>
          </a:prstGeom>
          <a:noFill/>
        </p:spPr>
      </p:pic>
      <p:pic>
        <p:nvPicPr>
          <p:cNvPr id="1026" name="Picture 2" descr="C:\Users\жанеркеша\Desktop\Новая папка\IMG_20190311_135005.jpg"/>
          <p:cNvPicPr>
            <a:picLocks noChangeAspect="1" noChangeArrowheads="1"/>
          </p:cNvPicPr>
          <p:nvPr/>
        </p:nvPicPr>
        <p:blipFill>
          <a:blip r:embed="rId3" cstate="print"/>
          <a:srcRect/>
          <a:stretch>
            <a:fillRect/>
          </a:stretch>
        </p:blipFill>
        <p:spPr bwMode="auto">
          <a:xfrm>
            <a:off x="2843808" y="332656"/>
            <a:ext cx="3168352" cy="2708920"/>
          </a:xfrm>
          <a:prstGeom prst="rect">
            <a:avLst/>
          </a:prstGeom>
          <a:ln>
            <a:noFill/>
          </a:ln>
          <a:effectLst>
            <a:softEdge rad="112500"/>
          </a:effectLst>
        </p:spPr>
      </p:pic>
      <p:pic>
        <p:nvPicPr>
          <p:cNvPr id="1027" name="Picture 3" descr="C:\Users\жанеркеша\Desktop\Новая папка\IMG_20190311_135145.jpg"/>
          <p:cNvPicPr>
            <a:picLocks noChangeAspect="1" noChangeArrowheads="1"/>
          </p:cNvPicPr>
          <p:nvPr/>
        </p:nvPicPr>
        <p:blipFill>
          <a:blip r:embed="rId4" cstate="print"/>
          <a:srcRect l="23684" b="15332"/>
          <a:stretch>
            <a:fillRect/>
          </a:stretch>
        </p:blipFill>
        <p:spPr bwMode="auto">
          <a:xfrm>
            <a:off x="251520" y="476672"/>
            <a:ext cx="2736304" cy="2232248"/>
          </a:xfrm>
          <a:prstGeom prst="ellipse">
            <a:avLst/>
          </a:prstGeom>
          <a:ln>
            <a:noFill/>
          </a:ln>
          <a:effectLst>
            <a:softEdge rad="112500"/>
          </a:effectLst>
        </p:spPr>
      </p:pic>
      <p:pic>
        <p:nvPicPr>
          <p:cNvPr id="1028" name="Picture 4" descr="C:\Users\жанеркеша\Desktop\Новая папка\IMG_20190311_152438.jpg"/>
          <p:cNvPicPr>
            <a:picLocks noChangeAspect="1" noChangeArrowheads="1"/>
          </p:cNvPicPr>
          <p:nvPr/>
        </p:nvPicPr>
        <p:blipFill>
          <a:blip r:embed="rId5" cstate="print"/>
          <a:srcRect/>
          <a:stretch>
            <a:fillRect/>
          </a:stretch>
        </p:blipFill>
        <p:spPr bwMode="auto">
          <a:xfrm>
            <a:off x="5996186" y="404664"/>
            <a:ext cx="3147814" cy="24208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9" name="Picture 5" descr="C:\Users\жанеркеша\Desktop\Новая папка\IMG_20190311_160221.jpg"/>
          <p:cNvPicPr>
            <a:picLocks noChangeAspect="1" noChangeArrowheads="1"/>
          </p:cNvPicPr>
          <p:nvPr/>
        </p:nvPicPr>
        <p:blipFill>
          <a:blip r:embed="rId6" cstate="print"/>
          <a:srcRect/>
          <a:stretch>
            <a:fillRect/>
          </a:stretch>
        </p:blipFill>
        <p:spPr bwMode="auto">
          <a:xfrm>
            <a:off x="2771800" y="2996952"/>
            <a:ext cx="2880320" cy="2880320"/>
          </a:xfrm>
          <a:prstGeom prst="rect">
            <a:avLst/>
          </a:prstGeom>
          <a:ln>
            <a:noFill/>
          </a:ln>
          <a:effectLst>
            <a:softEdge rad="112500"/>
          </a:effectLst>
        </p:spPr>
      </p:pic>
      <p:pic>
        <p:nvPicPr>
          <p:cNvPr id="1030" name="Picture 6" descr="C:\Users\жанеркеша\Desktop\Новая папка\IMG_20190311_160249.jpg"/>
          <p:cNvPicPr>
            <a:picLocks noChangeAspect="1" noChangeArrowheads="1"/>
          </p:cNvPicPr>
          <p:nvPr/>
        </p:nvPicPr>
        <p:blipFill>
          <a:blip r:embed="rId7" cstate="print"/>
          <a:srcRect/>
          <a:stretch>
            <a:fillRect/>
          </a:stretch>
        </p:blipFill>
        <p:spPr bwMode="auto">
          <a:xfrm>
            <a:off x="251520" y="2924944"/>
            <a:ext cx="2283718" cy="1800200"/>
          </a:xfrm>
          <a:prstGeom prst="ellipse">
            <a:avLst/>
          </a:prstGeom>
          <a:ln>
            <a:noFill/>
          </a:ln>
          <a:effectLst>
            <a:softEdge rad="112500"/>
          </a:effectLst>
        </p:spPr>
      </p:pic>
      <p:pic>
        <p:nvPicPr>
          <p:cNvPr id="1031" name="Picture 7" descr="C:\Users\жанеркеша\Desktop\Новая папка\IMG_20190311_160424.jpg"/>
          <p:cNvPicPr>
            <a:picLocks noChangeAspect="1" noChangeArrowheads="1"/>
          </p:cNvPicPr>
          <p:nvPr/>
        </p:nvPicPr>
        <p:blipFill>
          <a:blip r:embed="rId8" cstate="print"/>
          <a:srcRect/>
          <a:stretch>
            <a:fillRect/>
          </a:stretch>
        </p:blipFill>
        <p:spPr bwMode="auto">
          <a:xfrm>
            <a:off x="5436096" y="2924944"/>
            <a:ext cx="4248472" cy="36724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ocuments and Settings\UralSOFT\Мои документы\ж\слайд\уакуйаса.jpg"/>
          <p:cNvPicPr>
            <a:picLocks noChangeAspect="1" noChangeArrowheads="1"/>
          </p:cNvPicPr>
          <p:nvPr/>
        </p:nvPicPr>
        <p:blipFill>
          <a:blip r:embed="rId2" cstate="print"/>
          <a:srcRect/>
          <a:stretch>
            <a:fillRect/>
          </a:stretch>
        </p:blipFill>
        <p:spPr bwMode="auto">
          <a:xfrm>
            <a:off x="0" y="0"/>
            <a:ext cx="9323512" cy="6858000"/>
          </a:xfrm>
          <a:prstGeom prst="rect">
            <a:avLst/>
          </a:prstGeom>
          <a:noFill/>
        </p:spPr>
      </p:pic>
      <p:sp>
        <p:nvSpPr>
          <p:cNvPr id="3" name="TextBox 2"/>
          <p:cNvSpPr txBox="1"/>
          <p:nvPr/>
        </p:nvSpPr>
        <p:spPr>
          <a:xfrm>
            <a:off x="3275856" y="476672"/>
            <a:ext cx="2520280" cy="523220"/>
          </a:xfrm>
          <a:prstGeom prst="rect">
            <a:avLst/>
          </a:prstGeom>
          <a:noFill/>
        </p:spPr>
        <p:txBody>
          <a:bodyPr wrap="square" rtlCol="0">
            <a:spAutoFit/>
          </a:bodyPr>
          <a:lstStyle/>
          <a:p>
            <a:r>
              <a:rPr lang="kk-KZ" sz="2800" b="1" dirty="0" smtClean="0">
                <a:latin typeface="Times New Roman" pitchFamily="18" charset="0"/>
                <a:cs typeface="Times New Roman" pitchFamily="18" charset="0"/>
              </a:rPr>
              <a:t>Қорытынды </a:t>
            </a:r>
            <a:endParaRPr lang="ru-RU" sz="2800" b="1" dirty="0">
              <a:latin typeface="Times New Roman" pitchFamily="18" charset="0"/>
              <a:cs typeface="Times New Roman" pitchFamily="18" charset="0"/>
            </a:endParaRPr>
          </a:p>
        </p:txBody>
      </p:sp>
      <p:sp>
        <p:nvSpPr>
          <p:cNvPr id="4" name="TextBox 3"/>
          <p:cNvSpPr txBox="1"/>
          <p:nvPr/>
        </p:nvSpPr>
        <p:spPr>
          <a:xfrm>
            <a:off x="1475656" y="1844824"/>
            <a:ext cx="7272808" cy="3693319"/>
          </a:xfrm>
          <a:prstGeom prst="rect">
            <a:avLst/>
          </a:prstGeom>
          <a:noFill/>
        </p:spPr>
        <p:txBody>
          <a:bodyPr wrap="square" rtlCol="0">
            <a:spAutoFit/>
          </a:bodyPr>
          <a:lstStyle/>
          <a:p>
            <a:r>
              <a:rPr lang="ru-RU" b="1" dirty="0" err="1" smtClean="0">
                <a:latin typeface="Times New Roman" pitchFamily="18" charset="0"/>
                <a:cs typeface="Times New Roman" pitchFamily="18" charset="0"/>
              </a:rPr>
              <a:t>Зерттеу</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жұмыстарының оң нәтижелерін көре отырып</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мынадай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ұсыныстарды алға міндет</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етіп</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қойылды:</a:t>
            </a: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Мектеп</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оқушыларына өз туған жерінің өсімдіктерін таныту</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мақсатында жазғы демалыстарында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мамандар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немесе</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мұғалімдер топсеруендер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ұйымдастырса;</a:t>
            </a: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мектеп</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қабырғасынан емдік</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қасиеті </a:t>
            </a:r>
            <a:r>
              <a:rPr lang="ru-RU" b="1" dirty="0" smtClean="0">
                <a:latin typeface="Times New Roman" pitchFamily="18" charset="0"/>
                <a:cs typeface="Times New Roman" pitchFamily="18" charset="0"/>
              </a:rPr>
              <a:t>бар </a:t>
            </a:r>
            <a:r>
              <a:rPr lang="ru-RU" b="1" dirty="0" err="1" smtClean="0">
                <a:latin typeface="Times New Roman" pitchFamily="18" charset="0"/>
                <a:cs typeface="Times New Roman" pitchFamily="18" charset="0"/>
              </a:rPr>
              <a:t>өсімдіктерді арнайы</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өсіріп</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баптап</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зерттеп</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күтетін бұрыш берілсе</a:t>
            </a:r>
            <a:r>
              <a:rPr lang="ru-RU" b="1" dirty="0" smtClean="0">
                <a:latin typeface="Times New Roman" pitchFamily="18" charset="0"/>
                <a:cs typeface="Times New Roman" pitchFamily="18" charset="0"/>
              </a:rPr>
              <a:t>;</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дәрілік өсімдіктерге түрлі дәмдеуіштер қоса отырып</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жас</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балалар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жиренбей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іше</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алатын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түрлі </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түсті кәмпиттер секілді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дәрілер жасалса</a:t>
            </a:r>
            <a:r>
              <a:rPr lang="ru-RU" b="1" dirty="0" smtClean="0">
                <a:latin typeface="Times New Roman" pitchFamily="18" charset="0"/>
                <a:cs typeface="Times New Roman" pitchFamily="18" charset="0"/>
              </a:rPr>
              <a:t>;</a:t>
            </a:r>
            <a:br>
              <a:rPr lang="ru-RU" b="1" dirty="0" smtClean="0">
                <a:latin typeface="Times New Roman" pitchFamily="18" charset="0"/>
                <a:cs typeface="Times New Roman" pitchFamily="18" charset="0"/>
              </a:rPr>
            </a:br>
            <a:r>
              <a:rPr lang="ru-RU" b="1" dirty="0" err="1" smtClean="0">
                <a:latin typeface="Times New Roman" pitchFamily="18" charset="0"/>
                <a:cs typeface="Times New Roman" pitchFamily="18" charset="0"/>
              </a:rPr>
              <a:t>Егеменді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тәуелсіз мемлекетте</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тұрып салауатты</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өмір салтын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сақтай білсе</a:t>
            </a:r>
            <a:r>
              <a:rPr lang="ru-RU" b="1" dirty="0" smtClean="0">
                <a:latin typeface="Times New Roman" pitchFamily="18" charset="0"/>
                <a:cs typeface="Times New Roman" pitchFamily="18" charset="0"/>
              </a:rPr>
              <a:t>.</a:t>
            </a:r>
            <a:r>
              <a:rPr lang="ru-RU" dirty="0" smtClean="0"/>
              <a:t/>
            </a:r>
            <a:br>
              <a:rPr lang="ru-RU" dirty="0" smtClean="0"/>
            </a:br>
            <a:endParaRPr lang="ru-RU" dirty="0"/>
          </a:p>
        </p:txBody>
      </p:sp>
      <p:pic>
        <p:nvPicPr>
          <p:cNvPr id="5" name="Рисунок 19" descr="Первые краснокнижные тюльпаны зацвели в ЮКО"/>
          <p:cNvPicPr>
            <a:picLocks noChangeAspect="1" noChangeArrowheads="1"/>
          </p:cNvPicPr>
          <p:nvPr/>
        </p:nvPicPr>
        <p:blipFill>
          <a:blip r:embed="rId3" cstate="print"/>
          <a:srcRect/>
          <a:stretch>
            <a:fillRect/>
          </a:stretch>
        </p:blipFill>
        <p:spPr bwMode="auto">
          <a:xfrm>
            <a:off x="5940152" y="0"/>
            <a:ext cx="2633836" cy="1916832"/>
          </a:xfrm>
          <a:prstGeom prst="rect">
            <a:avLst/>
          </a:prstGeom>
          <a:noFill/>
          <a:ln w="9525">
            <a:noFill/>
            <a:miter lim="800000"/>
            <a:headEnd/>
            <a:tailEnd/>
          </a:ln>
        </p:spPr>
      </p:pic>
      <p:pic>
        <p:nvPicPr>
          <p:cNvPr id="6" name="Picture 4" descr="https://thumbs.dreamstime.com/z/%D1%82%D1%8E%D0%BB%D1%8C%D0%BF%D0%B0%D0%BD-%D1%8D%D0%BC%D0%B1%D0%BB%D0%B5%D0%BC%D1%8B-24423380.jpg"/>
          <p:cNvPicPr>
            <a:picLocks noChangeAspect="1" noChangeArrowheads="1"/>
          </p:cNvPicPr>
          <p:nvPr/>
        </p:nvPicPr>
        <p:blipFill>
          <a:blip r:embed="rId4" cstate="print"/>
          <a:srcRect b="11270"/>
          <a:stretch>
            <a:fillRect/>
          </a:stretch>
        </p:blipFill>
        <p:spPr bwMode="auto">
          <a:xfrm>
            <a:off x="323528" y="1"/>
            <a:ext cx="2088232" cy="1988839"/>
          </a:xfrm>
          <a:prstGeom prst="rect">
            <a:avLst/>
          </a:prstGeom>
          <a:noFill/>
        </p:spPr>
      </p:pic>
      <p:pic>
        <p:nvPicPr>
          <p:cNvPr id="7" name="Рисунок 40" descr="http://www.ice-scream.ru/images/img/tulips02.jpg"/>
          <p:cNvPicPr>
            <a:picLocks noChangeAspect="1" noChangeArrowheads="1"/>
          </p:cNvPicPr>
          <p:nvPr/>
        </p:nvPicPr>
        <p:blipFill>
          <a:blip r:embed="rId5" cstate="print"/>
          <a:srcRect/>
          <a:stretch>
            <a:fillRect/>
          </a:stretch>
        </p:blipFill>
        <p:spPr bwMode="auto">
          <a:xfrm>
            <a:off x="2267744" y="5157192"/>
            <a:ext cx="7056784" cy="1700808"/>
          </a:xfrm>
          <a:prstGeom prst="rect">
            <a:avLst/>
          </a:prstGeom>
          <a:noFill/>
          <a:ln w="9525">
            <a:noFill/>
            <a:miter lim="800000"/>
            <a:headEnd/>
            <a:tailEnd/>
          </a:ln>
        </p:spPr>
      </p:pic>
      <p:pic>
        <p:nvPicPr>
          <p:cNvPr id="8" name="Picture 11" descr="a7938cb7cd1ff6c1fc550465dca07d16"/>
          <p:cNvPicPr>
            <a:picLocks noChangeAspect="1" noChangeArrowheads="1" noCrop="1"/>
          </p:cNvPicPr>
          <p:nvPr/>
        </p:nvPicPr>
        <p:blipFill>
          <a:blip r:embed="rId6" cstate="print"/>
          <a:srcRect/>
          <a:stretch>
            <a:fillRect/>
          </a:stretch>
        </p:blipFill>
        <p:spPr bwMode="auto">
          <a:xfrm rot="1200365">
            <a:off x="183448" y="1687115"/>
            <a:ext cx="1608138" cy="2411413"/>
          </a:xfrm>
          <a:prstGeom prst="rect">
            <a:avLst/>
          </a:prstGeom>
          <a:noFill/>
          <a:ln w="9525">
            <a:noFill/>
            <a:miter lim="800000"/>
            <a:headEnd/>
            <a:tailEnd/>
          </a:ln>
        </p:spPr>
      </p:pic>
      <p:pic>
        <p:nvPicPr>
          <p:cNvPr id="9" name="Picture 3" descr="0001"/>
          <p:cNvPicPr>
            <a:picLocks noChangeAspect="1" noChangeArrowheads="1" noCrop="1"/>
          </p:cNvPicPr>
          <p:nvPr/>
        </p:nvPicPr>
        <p:blipFill>
          <a:blip r:embed="rId7" cstate="print"/>
          <a:srcRect/>
          <a:stretch>
            <a:fillRect/>
          </a:stretch>
        </p:blipFill>
        <p:spPr bwMode="auto">
          <a:xfrm>
            <a:off x="0" y="5517232"/>
            <a:ext cx="1646238"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ocuments and Settings\UralSOFT\Мои документы\ж\слайд\уакуйаса.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539552" y="692696"/>
            <a:ext cx="8208912" cy="3970318"/>
          </a:xfrm>
          <a:prstGeom prst="rect">
            <a:avLst/>
          </a:prstGeom>
          <a:noFill/>
        </p:spPr>
        <p:txBody>
          <a:bodyPr wrap="square" rtlCol="0">
            <a:spAutoFit/>
          </a:bodyPr>
          <a:lstStyle/>
          <a:p>
            <a:r>
              <a:rPr lang="kk-KZ" sz="3600" b="1" i="1" dirty="0" smtClean="0">
                <a:latin typeface="Times New Roman" pitchFamily="18" charset="0"/>
                <a:cs typeface="Times New Roman" pitchFamily="18" charset="0"/>
              </a:rPr>
              <a:t>Міндеттері: </a:t>
            </a:r>
          </a:p>
          <a:p>
            <a:pPr marL="342900" indent="-342900">
              <a:buAutoNum type="arabicPeriod"/>
            </a:pPr>
            <a:r>
              <a:rPr lang="kk-KZ" sz="3600" b="1" i="1" dirty="0" smtClean="0">
                <a:latin typeface="Times New Roman" pitchFamily="18" charset="0"/>
                <a:cs typeface="Times New Roman" pitchFamily="18" charset="0"/>
              </a:rPr>
              <a:t>Қызғалдаққа қысқаша сипаттама.</a:t>
            </a:r>
          </a:p>
          <a:p>
            <a:pPr marL="342900" indent="-342900">
              <a:buAutoNum type="arabicPeriod"/>
            </a:pPr>
            <a:r>
              <a:rPr lang="kk-KZ" sz="3600" b="1" i="1" dirty="0" smtClean="0">
                <a:latin typeface="Times New Roman" pitchFamily="18" charset="0"/>
                <a:cs typeface="Times New Roman" pitchFamily="18" charset="0"/>
              </a:rPr>
              <a:t>Қазақстанда өсетін қызғалдақтардың түрлері .</a:t>
            </a:r>
          </a:p>
          <a:p>
            <a:pPr marL="342900" indent="-342900">
              <a:buAutoNum type="arabicPeriod"/>
            </a:pPr>
            <a:r>
              <a:rPr lang="kk-KZ" sz="3600" b="1" i="1" dirty="0" smtClean="0">
                <a:latin typeface="Times New Roman" pitchFamily="18" charset="0"/>
                <a:cs typeface="Times New Roman" pitchFamily="18" charset="0"/>
              </a:rPr>
              <a:t>Қазғалдақ  сәндік, дәрілік өсімдік.</a:t>
            </a:r>
          </a:p>
          <a:p>
            <a:pPr marL="342900" indent="-342900">
              <a:buAutoNum type="arabicPeriod"/>
            </a:pPr>
            <a:r>
              <a:rPr lang="kk-KZ" sz="3600" b="1" i="1" dirty="0" smtClean="0">
                <a:latin typeface="Times New Roman" pitchFamily="18" charset="0"/>
                <a:cs typeface="Times New Roman" pitchFamily="18" charset="0"/>
              </a:rPr>
              <a:t>Ақын , жазушылар өлеңдері мен әңгімелеріне қосқан өсімдік.</a:t>
            </a:r>
            <a:endParaRPr lang="ru-RU" sz="3600" b="1" i="1" dirty="0">
              <a:latin typeface="Times New Roman" pitchFamily="18" charset="0"/>
              <a:cs typeface="Times New Roman" pitchFamily="18" charset="0"/>
            </a:endParaRPr>
          </a:p>
        </p:txBody>
      </p:sp>
      <p:pic>
        <p:nvPicPr>
          <p:cNvPr id="1026" name="Рисунок 10" descr="Қызғалдақ гүлі"/>
          <p:cNvPicPr>
            <a:picLocks noChangeAspect="1" noChangeArrowheads="1"/>
          </p:cNvPicPr>
          <p:nvPr/>
        </p:nvPicPr>
        <p:blipFill>
          <a:blip r:embed="rId3" cstate="print"/>
          <a:srcRect/>
          <a:stretch>
            <a:fillRect/>
          </a:stretch>
        </p:blipFill>
        <p:spPr bwMode="auto">
          <a:xfrm>
            <a:off x="6228184" y="4643239"/>
            <a:ext cx="2527548" cy="20261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3" descr="https://go3.imgsmail.ru/imgpreview?key=3058963be483c91e&amp;mb=imgdb_preview_1349"/>
          <p:cNvPicPr>
            <a:picLocks noChangeAspect="1" noChangeArrowheads="1"/>
          </p:cNvPicPr>
          <p:nvPr/>
        </p:nvPicPr>
        <p:blipFill>
          <a:blip r:embed="rId4" cstate="print"/>
          <a:srcRect/>
          <a:stretch>
            <a:fillRect/>
          </a:stretch>
        </p:blipFill>
        <p:spPr bwMode="auto">
          <a:xfrm>
            <a:off x="8028384" y="188640"/>
            <a:ext cx="904875" cy="120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ocuments and Settings\UralSOFT\Мои документы\ж\слайд\уакуйаса.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6" name="Picture 2" descr="C:\Users\жанеркеша\Desktop\IMG-20190126-WA0011.jpg"/>
          <p:cNvPicPr>
            <a:picLocks noChangeAspect="1" noChangeArrowheads="1"/>
          </p:cNvPicPr>
          <p:nvPr/>
        </p:nvPicPr>
        <p:blipFill>
          <a:blip r:embed="rId3" cstate="print"/>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ocuments and Settings\UralSOFT\Мои документы\ж\слайд\уакуйаса.jpg"/>
          <p:cNvPicPr>
            <a:picLocks noChangeAspect="1" noChangeArrowheads="1"/>
          </p:cNvPicPr>
          <p:nvPr/>
        </p:nvPicPr>
        <p:blipFill>
          <a:blip r:embed="rId2" cstate="print"/>
          <a:srcRect/>
          <a:stretch>
            <a:fillRect/>
          </a:stretch>
        </p:blipFill>
        <p:spPr bwMode="auto">
          <a:xfrm>
            <a:off x="323528" y="0"/>
            <a:ext cx="9144000" cy="6858000"/>
          </a:xfrm>
          <a:prstGeom prst="rect">
            <a:avLst/>
          </a:prstGeom>
          <a:noFill/>
        </p:spPr>
      </p:pic>
      <p:pic>
        <p:nvPicPr>
          <p:cNvPr id="3" name="Picture 6" descr="https://go4.imgsmail.ru/imgpreview?key=26ef922dceb0456a&amp;mb=imgdb_preview_1142"/>
          <p:cNvPicPr>
            <a:picLocks noChangeAspect="1" noChangeArrowheads="1"/>
          </p:cNvPicPr>
          <p:nvPr/>
        </p:nvPicPr>
        <p:blipFill>
          <a:blip r:embed="rId3" cstate="print"/>
          <a:srcRect/>
          <a:stretch>
            <a:fillRect/>
          </a:stretch>
        </p:blipFill>
        <p:spPr bwMode="auto">
          <a:xfrm>
            <a:off x="0" y="0"/>
            <a:ext cx="9540552"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ocuments and Settings\UralSOFT\Мои документы\ж\слайд\уакуйаса.jpg"/>
          <p:cNvPicPr>
            <a:picLocks noChangeAspect="1" noChangeArrowheads="1"/>
          </p:cNvPicPr>
          <p:nvPr/>
        </p:nvPicPr>
        <p:blipFill>
          <a:blip r:embed="rId2" cstate="print"/>
          <a:srcRect/>
          <a:stretch>
            <a:fillRect/>
          </a:stretch>
        </p:blipFill>
        <p:spPr bwMode="auto">
          <a:xfrm>
            <a:off x="-180528" y="0"/>
            <a:ext cx="9324528" cy="7190656"/>
          </a:xfrm>
          <a:prstGeom prst="rect">
            <a:avLst/>
          </a:prstGeom>
          <a:noFill/>
        </p:spPr>
      </p:pic>
      <p:pic>
        <p:nvPicPr>
          <p:cNvPr id="3" name="Рисунок 12"/>
          <p:cNvPicPr>
            <a:picLocks noChangeAspect="1" noChangeArrowheads="1"/>
          </p:cNvPicPr>
          <p:nvPr/>
        </p:nvPicPr>
        <p:blipFill>
          <a:blip r:embed="rId3" cstate="print"/>
          <a:srcRect l="6452" t="11174" r="6452" b="3155"/>
          <a:stretch>
            <a:fillRect/>
          </a:stretch>
        </p:blipFill>
        <p:spPr bwMode="auto">
          <a:xfrm>
            <a:off x="3059832" y="2060848"/>
            <a:ext cx="2952328" cy="2448272"/>
          </a:xfrm>
          <a:prstGeom prst="ellipse">
            <a:avLst/>
          </a:prstGeom>
          <a:ln>
            <a:noFill/>
          </a:ln>
          <a:effectLst>
            <a:softEdge rad="112500"/>
          </a:effectLst>
        </p:spPr>
      </p:pic>
      <p:sp>
        <p:nvSpPr>
          <p:cNvPr id="4" name="Овал 3"/>
          <p:cNvSpPr/>
          <p:nvPr/>
        </p:nvSpPr>
        <p:spPr>
          <a:xfrm rot="4872662">
            <a:off x="3701115" y="294551"/>
            <a:ext cx="2162823" cy="1445255"/>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rot="4429902">
            <a:off x="3778146" y="716555"/>
            <a:ext cx="2099644" cy="646331"/>
          </a:xfrm>
          <a:prstGeom prst="rect">
            <a:avLst/>
          </a:prstGeom>
          <a:noFill/>
        </p:spPr>
        <p:txBody>
          <a:bodyPr wrap="square" rtlCol="0">
            <a:spAutoFit/>
          </a:bodyPr>
          <a:lstStyle/>
          <a:p>
            <a:r>
              <a:rPr lang="ru-RU" b="1" i="1" dirty="0" err="1" smtClean="0">
                <a:latin typeface="Times New Roman" pitchFamily="18" charset="0"/>
                <a:cs typeface="Times New Roman" pitchFamily="18" charset="0"/>
              </a:rPr>
              <a:t>біздің жерімізде</a:t>
            </a:r>
            <a:r>
              <a:rPr lang="ru-RU" b="1" i="1" dirty="0" smtClean="0">
                <a:latin typeface="Times New Roman" pitchFamily="18" charset="0"/>
                <a:cs typeface="Times New Roman" pitchFamily="18" charset="0"/>
              </a:rPr>
              <a:t> 32 т</a:t>
            </a:r>
            <a:r>
              <a:rPr lang="kk-KZ" b="1" i="1" dirty="0" smtClean="0">
                <a:latin typeface="Times New Roman" pitchFamily="18" charset="0"/>
                <a:cs typeface="Times New Roman" pitchFamily="18" charset="0"/>
              </a:rPr>
              <a:t>үрі бар </a:t>
            </a:r>
            <a:endParaRPr lang="ru-RU" b="1" i="1" dirty="0">
              <a:latin typeface="Times New Roman" pitchFamily="18" charset="0"/>
              <a:cs typeface="Times New Roman" pitchFamily="18" charset="0"/>
            </a:endParaRPr>
          </a:p>
        </p:txBody>
      </p:sp>
      <p:sp>
        <p:nvSpPr>
          <p:cNvPr id="6" name="Овал 5"/>
          <p:cNvSpPr/>
          <p:nvPr/>
        </p:nvSpPr>
        <p:spPr>
          <a:xfrm rot="19654895">
            <a:off x="5478327" y="785779"/>
            <a:ext cx="2954599" cy="1554467"/>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rot="19730818">
            <a:off x="5637868" y="989079"/>
            <a:ext cx="2716986" cy="1200329"/>
          </a:xfrm>
          <a:prstGeom prst="rect">
            <a:avLst/>
          </a:prstGeom>
          <a:noFill/>
        </p:spPr>
        <p:txBody>
          <a:bodyPr wrap="square" rtlCol="0">
            <a:spAutoFit/>
          </a:bodyPr>
          <a:lstStyle/>
          <a:p>
            <a:r>
              <a:rPr lang="ru-RU" b="1" i="1" dirty="0" err="1" smtClean="0">
                <a:latin typeface="Times New Roman" pitchFamily="18" charset="0"/>
                <a:cs typeface="Times New Roman" pitchFamily="18" charset="0"/>
              </a:rPr>
              <a:t>Оның </a:t>
            </a:r>
            <a:r>
              <a:rPr lang="ru-RU" b="1" i="1" dirty="0" smtClean="0">
                <a:latin typeface="Times New Roman" pitchFamily="18" charset="0"/>
                <a:cs typeface="Times New Roman" pitchFamily="18" charset="0"/>
              </a:rPr>
              <a:t>12 - </a:t>
            </a:r>
            <a:r>
              <a:rPr lang="ru-RU" b="1" i="1" dirty="0" err="1" smtClean="0">
                <a:latin typeface="Times New Roman" pitchFamily="18" charset="0"/>
                <a:cs typeface="Times New Roman" pitchFamily="18" charset="0"/>
              </a:rPr>
              <a:t>сі</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эндем</a:t>
            </a:r>
            <a:r>
              <a:rPr lang="ru-RU" b="1" i="1" dirty="0" smtClean="0">
                <a:latin typeface="Times New Roman" pitchFamily="18" charset="0"/>
                <a:cs typeface="Times New Roman" pitchFamily="18" charset="0"/>
              </a:rPr>
              <a:t> тек </a:t>
            </a:r>
            <a:r>
              <a:rPr lang="ru-RU" b="1" i="1" dirty="0" err="1" smtClean="0">
                <a:latin typeface="Times New Roman" pitchFamily="18" charset="0"/>
                <a:cs typeface="Times New Roman" pitchFamily="18" charset="0"/>
              </a:rPr>
              <a:t>қазақ жерінде</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ғана өсетін түрі</a:t>
            </a:r>
            <a:r>
              <a:rPr lang="ru-RU" b="1" i="1" dirty="0" smtClean="0">
                <a:latin typeface="Times New Roman" pitchFamily="18" charset="0"/>
                <a:cs typeface="Times New Roman" pitchFamily="18" charset="0"/>
              </a:rPr>
              <a:t> </a:t>
            </a:r>
          </a:p>
          <a:p>
            <a:endParaRPr lang="ru-RU" dirty="0"/>
          </a:p>
        </p:txBody>
      </p:sp>
      <p:sp>
        <p:nvSpPr>
          <p:cNvPr id="8" name="Овал 7"/>
          <p:cNvSpPr/>
          <p:nvPr/>
        </p:nvSpPr>
        <p:spPr>
          <a:xfrm rot="2084117">
            <a:off x="4756925" y="4699042"/>
            <a:ext cx="3793575" cy="143916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rot="2147928">
            <a:off x="5065137" y="4975740"/>
            <a:ext cx="3181390" cy="923330"/>
          </a:xfrm>
          <a:prstGeom prst="rect">
            <a:avLst/>
          </a:prstGeom>
          <a:noFill/>
        </p:spPr>
        <p:txBody>
          <a:bodyPr wrap="square" rtlCol="0">
            <a:spAutoFit/>
          </a:bodyPr>
          <a:lstStyle/>
          <a:p>
            <a:r>
              <a:rPr lang="ru-RU" b="1" i="1" dirty="0" err="1" smtClean="0">
                <a:latin typeface="Times New Roman" pitchFamily="18" charset="0"/>
                <a:cs typeface="Times New Roman" pitchFamily="18" charset="0"/>
              </a:rPr>
              <a:t>жерімізде</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өсетін қызғалдақтардың </a:t>
            </a:r>
            <a:r>
              <a:rPr lang="ru-RU" b="1" i="1" dirty="0" smtClean="0">
                <a:latin typeface="Times New Roman" pitchFamily="18" charset="0"/>
                <a:cs typeface="Times New Roman" pitchFamily="18" charset="0"/>
              </a:rPr>
              <a:t>18 </a:t>
            </a:r>
            <a:r>
              <a:rPr lang="ru-RU" b="1" i="1" dirty="0" err="1" smtClean="0">
                <a:latin typeface="Times New Roman" pitchFamily="18" charset="0"/>
                <a:cs typeface="Times New Roman" pitchFamily="18" charset="0"/>
              </a:rPr>
              <a:t>түрінің </a:t>
            </a:r>
            <a:r>
              <a:rPr lang="ru-RU" b="1" i="1" dirty="0" smtClean="0">
                <a:latin typeface="Times New Roman" pitchFamily="18" charset="0"/>
                <a:cs typeface="Times New Roman" pitchFamily="18" charset="0"/>
              </a:rPr>
              <a:t>«</a:t>
            </a:r>
            <a:r>
              <a:rPr lang="ru-RU" b="1" i="1" dirty="0" err="1" smtClean="0">
                <a:latin typeface="Times New Roman" pitchFamily="18" charset="0"/>
                <a:cs typeface="Times New Roman" pitchFamily="18" charset="0"/>
              </a:rPr>
              <a:t>Қызыл кітапқа</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енді</a:t>
            </a:r>
            <a:endParaRPr lang="ru-RU" dirty="0"/>
          </a:p>
        </p:txBody>
      </p:sp>
      <p:sp>
        <p:nvSpPr>
          <p:cNvPr id="10" name="Овал 9"/>
          <p:cNvSpPr/>
          <p:nvPr/>
        </p:nvSpPr>
        <p:spPr>
          <a:xfrm rot="19178451">
            <a:off x="1318328" y="4389681"/>
            <a:ext cx="3234353" cy="1483902"/>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err="1" smtClean="0">
                <a:solidFill>
                  <a:schemeClr val="tx1">
                    <a:lumMod val="95000"/>
                    <a:lumOff val="5000"/>
                  </a:schemeClr>
                </a:solidFill>
                <a:latin typeface="Times New Roman" pitchFamily="18" charset="0"/>
                <a:cs typeface="Times New Roman" pitchFamily="18" charset="0"/>
              </a:rPr>
              <a:t>Осыдан</a:t>
            </a:r>
            <a:r>
              <a:rPr lang="ru-RU" b="1" i="1" dirty="0" smtClean="0">
                <a:solidFill>
                  <a:schemeClr val="tx1">
                    <a:lumMod val="95000"/>
                    <a:lumOff val="5000"/>
                  </a:schemeClr>
                </a:solidFill>
                <a:latin typeface="Times New Roman" pitchFamily="18" charset="0"/>
                <a:cs typeface="Times New Roman" pitchFamily="18" charset="0"/>
              </a:rPr>
              <a:t> </a:t>
            </a:r>
            <a:r>
              <a:rPr lang="ru-RU" b="1" i="1" dirty="0" err="1" smtClean="0">
                <a:solidFill>
                  <a:schemeClr val="tx1">
                    <a:lumMod val="95000"/>
                    <a:lumOff val="5000"/>
                  </a:schemeClr>
                </a:solidFill>
                <a:latin typeface="Times New Roman" pitchFamily="18" charset="0"/>
                <a:cs typeface="Times New Roman" pitchFamily="18" charset="0"/>
              </a:rPr>
              <a:t>болар</a:t>
            </a:r>
            <a:r>
              <a:rPr lang="ru-RU" b="1" i="1" dirty="0" smtClean="0">
                <a:solidFill>
                  <a:schemeClr val="tx1">
                    <a:lumMod val="95000"/>
                    <a:lumOff val="5000"/>
                  </a:schemeClr>
                </a:solidFill>
                <a:latin typeface="Times New Roman" pitchFamily="18" charset="0"/>
                <a:cs typeface="Times New Roman" pitchFamily="18" charset="0"/>
              </a:rPr>
              <a:t>, </a:t>
            </a:r>
            <a:r>
              <a:rPr lang="ru-RU" b="1" dirty="0" err="1" smtClean="0">
                <a:solidFill>
                  <a:schemeClr val="tx1">
                    <a:lumMod val="95000"/>
                    <a:lumOff val="5000"/>
                  </a:schemeClr>
                </a:solidFill>
                <a:latin typeface="Times New Roman" pitchFamily="18" charset="0"/>
                <a:cs typeface="Times New Roman" pitchFamily="18" charset="0"/>
              </a:rPr>
              <a:t>Қазақстанның «Қызғалдақтың ота</a:t>
            </a:r>
            <a:r>
              <a:rPr lang="ru-RU" b="1" i="1" dirty="0" err="1" smtClean="0">
                <a:solidFill>
                  <a:schemeClr val="tx1">
                    <a:lumMod val="95000"/>
                    <a:lumOff val="5000"/>
                  </a:schemeClr>
                </a:solidFill>
                <a:latin typeface="Times New Roman" pitchFamily="18" charset="0"/>
                <a:cs typeface="Times New Roman" pitchFamily="18" charset="0"/>
              </a:rPr>
              <a:t>ны</a:t>
            </a:r>
            <a:r>
              <a:rPr lang="ru-RU" b="1" i="1" dirty="0" smtClean="0">
                <a:solidFill>
                  <a:schemeClr val="tx1">
                    <a:lumMod val="95000"/>
                    <a:lumOff val="5000"/>
                  </a:schemeClr>
                </a:solidFill>
                <a:latin typeface="Times New Roman" pitchFamily="18" charset="0"/>
                <a:cs typeface="Times New Roman" pitchFamily="18" charset="0"/>
              </a:rPr>
              <a:t>» </a:t>
            </a:r>
            <a:r>
              <a:rPr lang="ru-RU" b="1" i="1" dirty="0" err="1" smtClean="0">
                <a:solidFill>
                  <a:schemeClr val="tx1">
                    <a:lumMod val="95000"/>
                    <a:lumOff val="5000"/>
                  </a:schemeClr>
                </a:solidFill>
                <a:latin typeface="Times New Roman" pitchFamily="18" charset="0"/>
                <a:cs typeface="Times New Roman" pitchFamily="18" charset="0"/>
              </a:rPr>
              <a:t>аталуы</a:t>
            </a:r>
            <a:r>
              <a:rPr lang="ru-RU" b="1" i="1" dirty="0" smtClean="0">
                <a:solidFill>
                  <a:schemeClr val="tx1">
                    <a:lumMod val="95000"/>
                    <a:lumOff val="5000"/>
                  </a:schemeClr>
                </a:solidFill>
                <a:latin typeface="Times New Roman" pitchFamily="18" charset="0"/>
                <a:cs typeface="Times New Roman" pitchFamily="18" charset="0"/>
              </a:rPr>
              <a:t>. </a:t>
            </a:r>
            <a:endParaRPr lang="ru-RU" dirty="0">
              <a:solidFill>
                <a:schemeClr val="tx1">
                  <a:lumMod val="95000"/>
                  <a:lumOff val="5000"/>
                </a:schemeClr>
              </a:solidFill>
            </a:endParaRPr>
          </a:p>
        </p:txBody>
      </p:sp>
      <p:sp>
        <p:nvSpPr>
          <p:cNvPr id="11" name="Овал 10"/>
          <p:cNvSpPr/>
          <p:nvPr/>
        </p:nvSpPr>
        <p:spPr>
          <a:xfrm rot="330589">
            <a:off x="5975592" y="2566046"/>
            <a:ext cx="3192145" cy="1656184"/>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err="1" smtClean="0">
                <a:solidFill>
                  <a:schemeClr val="tx1">
                    <a:lumMod val="95000"/>
                    <a:lumOff val="5000"/>
                  </a:schemeClr>
                </a:solidFill>
                <a:latin typeface="Times New Roman" pitchFamily="18" charset="0"/>
                <a:cs typeface="Times New Roman" pitchFamily="18" charset="0"/>
              </a:rPr>
              <a:t>Әлемде қызғалдақтардың </a:t>
            </a:r>
            <a:r>
              <a:rPr lang="ru-RU" b="1" i="1" dirty="0" smtClean="0">
                <a:solidFill>
                  <a:schemeClr val="tx1">
                    <a:lumMod val="95000"/>
                    <a:lumOff val="5000"/>
                  </a:schemeClr>
                </a:solidFill>
                <a:latin typeface="Times New Roman" pitchFamily="18" charset="0"/>
                <a:cs typeface="Times New Roman" pitchFamily="18" charset="0"/>
              </a:rPr>
              <a:t>150 </a:t>
            </a:r>
            <a:r>
              <a:rPr lang="ru-RU" b="1" i="1" dirty="0" err="1" smtClean="0">
                <a:solidFill>
                  <a:schemeClr val="tx1">
                    <a:lumMod val="95000"/>
                    <a:lumOff val="5000"/>
                  </a:schemeClr>
                </a:solidFill>
                <a:latin typeface="Times New Roman" pitchFamily="18" charset="0"/>
                <a:cs typeface="Times New Roman" pitchFamily="18" charset="0"/>
              </a:rPr>
              <a:t>түрлі түрден </a:t>
            </a:r>
            <a:r>
              <a:rPr lang="ru-RU" b="1" i="1" dirty="0" smtClean="0">
                <a:solidFill>
                  <a:schemeClr val="tx1">
                    <a:lumMod val="95000"/>
                    <a:lumOff val="5000"/>
                  </a:schemeClr>
                </a:solidFill>
                <a:latin typeface="Times New Roman" pitchFamily="18" charset="0"/>
                <a:cs typeface="Times New Roman" pitchFamily="18" charset="0"/>
              </a:rPr>
              <a:t>3000-нан </a:t>
            </a:r>
            <a:r>
              <a:rPr lang="ru-RU" b="1" i="1" dirty="0" err="1" smtClean="0">
                <a:solidFill>
                  <a:schemeClr val="tx1">
                    <a:lumMod val="95000"/>
                    <a:lumOff val="5000"/>
                  </a:schemeClr>
                </a:solidFill>
                <a:latin typeface="Times New Roman" pitchFamily="18" charset="0"/>
                <a:cs typeface="Times New Roman" pitchFamily="18" charset="0"/>
              </a:rPr>
              <a:t>астам</a:t>
            </a:r>
            <a:r>
              <a:rPr lang="ru-RU" b="1" i="1" dirty="0" smtClean="0">
                <a:solidFill>
                  <a:schemeClr val="tx1">
                    <a:lumMod val="95000"/>
                    <a:lumOff val="5000"/>
                  </a:schemeClr>
                </a:solidFill>
                <a:latin typeface="Times New Roman" pitchFamily="18" charset="0"/>
                <a:cs typeface="Times New Roman" pitchFamily="18" charset="0"/>
              </a:rPr>
              <a:t>  </a:t>
            </a:r>
            <a:r>
              <a:rPr lang="ru-RU" b="1" i="1" dirty="0" err="1" smtClean="0">
                <a:solidFill>
                  <a:schemeClr val="tx1">
                    <a:lumMod val="95000"/>
                    <a:lumOff val="5000"/>
                  </a:schemeClr>
                </a:solidFill>
                <a:latin typeface="Times New Roman" pitchFamily="18" charset="0"/>
                <a:cs typeface="Times New Roman" pitchFamily="18" charset="0"/>
              </a:rPr>
              <a:t>түрлері </a:t>
            </a:r>
            <a:r>
              <a:rPr lang="ru-RU" b="1" i="1" dirty="0" smtClean="0">
                <a:solidFill>
                  <a:schemeClr val="tx1">
                    <a:lumMod val="95000"/>
                    <a:lumOff val="5000"/>
                  </a:schemeClr>
                </a:solidFill>
                <a:latin typeface="Times New Roman" pitchFamily="18" charset="0"/>
                <a:cs typeface="Times New Roman" pitchFamily="18" charset="0"/>
              </a:rPr>
              <a:t>бар.</a:t>
            </a:r>
            <a:endParaRPr lang="ru-RU" dirty="0">
              <a:solidFill>
                <a:schemeClr val="tx1">
                  <a:lumMod val="95000"/>
                  <a:lumOff val="5000"/>
                </a:schemeClr>
              </a:solidFill>
            </a:endParaRPr>
          </a:p>
        </p:txBody>
      </p:sp>
      <p:sp>
        <p:nvSpPr>
          <p:cNvPr id="12" name="Овал 11"/>
          <p:cNvSpPr/>
          <p:nvPr/>
        </p:nvSpPr>
        <p:spPr>
          <a:xfrm rot="21017485" flipH="1">
            <a:off x="108584" y="2609084"/>
            <a:ext cx="3218548" cy="1561135"/>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err="1" smtClean="0">
                <a:solidFill>
                  <a:schemeClr val="tx1">
                    <a:lumMod val="95000"/>
                    <a:lumOff val="5000"/>
                  </a:schemeClr>
                </a:solidFill>
                <a:latin typeface="Times New Roman" pitchFamily="18" charset="0"/>
                <a:cs typeface="Times New Roman" pitchFamily="18" charset="0"/>
              </a:rPr>
              <a:t>Бұл нәзік гүл, гүлдің барлық түстерінде өседі, </a:t>
            </a:r>
            <a:r>
              <a:rPr lang="ru-RU" b="1" i="1" dirty="0" smtClean="0">
                <a:solidFill>
                  <a:schemeClr val="tx1">
                    <a:lumMod val="95000"/>
                    <a:lumOff val="5000"/>
                  </a:schemeClr>
                </a:solidFill>
                <a:latin typeface="Times New Roman" pitchFamily="18" charset="0"/>
                <a:cs typeface="Times New Roman" pitchFamily="18" charset="0"/>
              </a:rPr>
              <a:t>тек таза </a:t>
            </a:r>
            <a:r>
              <a:rPr lang="ru-RU" b="1" i="1" dirty="0" err="1" smtClean="0">
                <a:solidFill>
                  <a:schemeClr val="tx1">
                    <a:lumMod val="95000"/>
                    <a:lumOff val="5000"/>
                  </a:schemeClr>
                </a:solidFill>
                <a:latin typeface="Times New Roman" pitchFamily="18" charset="0"/>
                <a:cs typeface="Times New Roman" pitchFamily="18" charset="0"/>
              </a:rPr>
              <a:t>көк түстен басқа</a:t>
            </a:r>
            <a:r>
              <a:rPr lang="ru-RU" b="1" i="1" dirty="0" smtClean="0">
                <a:solidFill>
                  <a:schemeClr val="tx1">
                    <a:lumMod val="95000"/>
                    <a:lumOff val="5000"/>
                  </a:schemeClr>
                </a:solidFill>
                <a:latin typeface="Times New Roman" pitchFamily="18" charset="0"/>
                <a:cs typeface="Times New Roman" pitchFamily="18" charset="0"/>
              </a:rPr>
              <a:t>. </a:t>
            </a:r>
            <a:endParaRPr lang="ru-RU" dirty="0">
              <a:solidFill>
                <a:schemeClr val="tx1">
                  <a:lumMod val="95000"/>
                  <a:lumOff val="5000"/>
                </a:schemeClr>
              </a:solidFill>
            </a:endParaRPr>
          </a:p>
        </p:txBody>
      </p:sp>
      <p:sp>
        <p:nvSpPr>
          <p:cNvPr id="13" name="Овал 12"/>
          <p:cNvSpPr/>
          <p:nvPr/>
        </p:nvSpPr>
        <p:spPr>
          <a:xfrm rot="2234310">
            <a:off x="992987" y="539874"/>
            <a:ext cx="3240293" cy="1568326"/>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i="1" dirty="0" err="1" smtClean="0">
                <a:solidFill>
                  <a:schemeClr val="tx1">
                    <a:lumMod val="95000"/>
                    <a:lumOff val="5000"/>
                  </a:schemeClr>
                </a:solidFill>
                <a:latin typeface="Times New Roman" pitchFamily="18" charset="0"/>
                <a:cs typeface="Times New Roman" pitchFamily="18" charset="0"/>
              </a:rPr>
              <a:t>Қызғалдақтар, ашылғаннан кейін</a:t>
            </a:r>
            <a:r>
              <a:rPr lang="ru-RU" b="1" i="1" dirty="0" smtClean="0">
                <a:solidFill>
                  <a:schemeClr val="tx1">
                    <a:lumMod val="95000"/>
                    <a:lumOff val="5000"/>
                  </a:schemeClr>
                </a:solidFill>
                <a:latin typeface="Times New Roman" pitchFamily="18" charset="0"/>
                <a:cs typeface="Times New Roman" pitchFamily="18" charset="0"/>
              </a:rPr>
              <a:t>, тек 5-7 </a:t>
            </a:r>
            <a:r>
              <a:rPr lang="ru-RU" b="1" i="1" dirty="0" err="1" smtClean="0">
                <a:solidFill>
                  <a:schemeClr val="tx1">
                    <a:lumMod val="95000"/>
                    <a:lumOff val="5000"/>
                  </a:schemeClr>
                </a:solidFill>
                <a:latin typeface="Times New Roman" pitchFamily="18" charset="0"/>
                <a:cs typeface="Times New Roman" pitchFamily="18" charset="0"/>
              </a:rPr>
              <a:t>күн тіршілік</a:t>
            </a:r>
            <a:r>
              <a:rPr lang="ru-RU" b="1" i="1" dirty="0" smtClean="0">
                <a:solidFill>
                  <a:schemeClr val="tx1">
                    <a:lumMod val="95000"/>
                    <a:lumOff val="5000"/>
                  </a:schemeClr>
                </a:solidFill>
                <a:latin typeface="Times New Roman" pitchFamily="18" charset="0"/>
                <a:cs typeface="Times New Roman" pitchFamily="18" charset="0"/>
              </a:rPr>
              <a:t> </a:t>
            </a:r>
            <a:r>
              <a:rPr lang="ru-RU" b="1" i="1" dirty="0" err="1" smtClean="0">
                <a:solidFill>
                  <a:schemeClr val="tx1">
                    <a:lumMod val="95000"/>
                    <a:lumOff val="5000"/>
                  </a:schemeClr>
                </a:solidFill>
                <a:latin typeface="Times New Roman" pitchFamily="18" charset="0"/>
                <a:cs typeface="Times New Roman" pitchFamily="18" charset="0"/>
              </a:rPr>
              <a:t>етеді</a:t>
            </a:r>
            <a:r>
              <a:rPr lang="ru-RU" b="1" i="1" dirty="0" smtClean="0">
                <a:solidFill>
                  <a:schemeClr val="tx1">
                    <a:lumMod val="95000"/>
                    <a:lumOff val="5000"/>
                  </a:schemeClr>
                </a:solidFill>
                <a:latin typeface="Times New Roman" pitchFamily="18" charset="0"/>
                <a:cs typeface="Times New Roman" pitchFamily="18" charset="0"/>
              </a:rPr>
              <a:t>.</a:t>
            </a:r>
            <a:endParaRPr lang="ru-RU" b="1" i="1"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ocuments and Settings\UralSOFT\Мои документы\ж\слайд\уакуйаса.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323528" y="332656"/>
            <a:ext cx="8496944" cy="5632311"/>
          </a:xfrm>
          <a:prstGeom prst="rect">
            <a:avLst/>
          </a:prstGeom>
        </p:spPr>
        <p:txBody>
          <a:bodyPr wrap="square">
            <a:spAutoFit/>
          </a:bodyPr>
          <a:lstStyle/>
          <a:p>
            <a:r>
              <a:rPr lang="ru-RU" sz="2000" b="1" i="1" dirty="0">
                <a:latin typeface="Times New Roman" pitchFamily="18" charset="0"/>
                <a:cs typeface="Times New Roman" pitchFamily="18" charset="0"/>
              </a:rPr>
              <a:t>ІІ. </a:t>
            </a:r>
            <a:r>
              <a:rPr lang="ru-RU" sz="2000" b="1" i="1" dirty="0" err="1">
                <a:latin typeface="Times New Roman" pitchFamily="18" charset="0"/>
                <a:cs typeface="Times New Roman" pitchFamily="18" charset="0"/>
              </a:rPr>
              <a:t>Негізгі</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бөлім</a:t>
            </a:r>
            <a:r>
              <a:rPr lang="ru-RU" sz="2000" b="1" i="1" dirty="0">
                <a:latin typeface="Times New Roman" pitchFamily="18" charset="0"/>
                <a:cs typeface="Times New Roman" pitchFamily="18" charset="0"/>
              </a:rPr>
              <a:t/>
            </a:r>
            <a:br>
              <a:rPr lang="ru-RU" sz="2000" b="1" i="1" dirty="0">
                <a:latin typeface="Times New Roman" pitchFamily="18" charset="0"/>
                <a:cs typeface="Times New Roman" pitchFamily="18" charset="0"/>
              </a:rPr>
            </a:br>
            <a:r>
              <a:rPr lang="ru-RU" sz="2000" b="1" i="1" dirty="0" err="1">
                <a:latin typeface="Times New Roman" pitchFamily="18" charset="0"/>
                <a:cs typeface="Times New Roman" pitchFamily="18" charset="0"/>
              </a:rPr>
              <a:t>Қызғалдақ гүліне сипаттама</a:t>
            </a:r>
            <a:r>
              <a:rPr lang="ru-RU" sz="2000" b="1" i="1" dirty="0">
                <a:latin typeface="Times New Roman" pitchFamily="18" charset="0"/>
                <a:cs typeface="Times New Roman" pitchFamily="18" charset="0"/>
              </a:rPr>
              <a:t/>
            </a:r>
            <a:br>
              <a:rPr lang="ru-RU" sz="2000" b="1" i="1" dirty="0">
                <a:latin typeface="Times New Roman" pitchFamily="18" charset="0"/>
                <a:cs typeface="Times New Roman" pitchFamily="18" charset="0"/>
              </a:rPr>
            </a:br>
            <a:r>
              <a:rPr lang="ru-RU" sz="2000" b="1" i="1" dirty="0" err="1">
                <a:latin typeface="Times New Roman" pitchFamily="18" charset="0"/>
                <a:cs typeface="Times New Roman" pitchFamily="18" charset="0"/>
              </a:rPr>
              <a:t>Қызғалдақ </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лалагүлдер тұқымдасына жататын</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көп жылдық шөптесін пиязшықты өсімдік.</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Қазақстанның далалық аймақтарында жиі</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кездеседі</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Бұлардың биіктігі</a:t>
            </a:r>
            <a:r>
              <a:rPr lang="ru-RU" sz="2000" b="1" i="1" dirty="0">
                <a:latin typeface="Times New Roman" pitchFamily="18" charset="0"/>
                <a:cs typeface="Times New Roman" pitchFamily="18" charset="0"/>
              </a:rPr>
              <a:t> 3 – 50 см. </a:t>
            </a:r>
            <a:r>
              <a:rPr lang="ru-RU" sz="2000" b="1" i="1" dirty="0" err="1">
                <a:latin typeface="Times New Roman" pitchFamily="18" charset="0"/>
                <a:cs typeface="Times New Roman" pitchFamily="18" charset="0"/>
              </a:rPr>
              <a:t>Сабағы жұмыр, тік</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өседі.</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Тамырымен</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жалғасқан буынында</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пиязшығы болады</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Гүл қоршауы ақ, қызыл </a:t>
            </a:r>
            <a:r>
              <a:rPr lang="ru-RU" sz="2000" b="1" i="1" dirty="0">
                <a:latin typeface="Times New Roman" pitchFamily="18" charset="0"/>
                <a:cs typeface="Times New Roman" pitchFamily="18" charset="0"/>
              </a:rPr>
              <a:t>не </a:t>
            </a:r>
            <a:r>
              <a:rPr lang="ru-RU" sz="2000" b="1" i="1" dirty="0" err="1">
                <a:latin typeface="Times New Roman" pitchFamily="18" charset="0"/>
                <a:cs typeface="Times New Roman" pitchFamily="18" charset="0"/>
              </a:rPr>
              <a:t>сары</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Жемісі</a:t>
            </a:r>
            <a:r>
              <a:rPr lang="ru-RU" sz="2000" b="1" i="1" dirty="0">
                <a:latin typeface="Times New Roman" pitchFamily="18" charset="0"/>
                <a:cs typeface="Times New Roman" pitchFamily="18" charset="0"/>
              </a:rPr>
              <a:t> – </a:t>
            </a:r>
            <a:r>
              <a:rPr lang="ru-RU" sz="2000" b="1" i="1" dirty="0" err="1">
                <a:latin typeface="Times New Roman" pitchFamily="18" charset="0"/>
                <a:cs typeface="Times New Roman" pitchFamily="18" charset="0"/>
              </a:rPr>
              <a:t>қауашақ.</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Қызғалдақтың пиязшығын күзде гүлі түскеннен кейін</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жинап</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алып</a:t>
            </a:r>
            <a:r>
              <a:rPr lang="ru-RU" sz="2000" b="1" i="1" dirty="0">
                <a:latin typeface="Times New Roman" pitchFamily="18" charset="0"/>
                <a:cs typeface="Times New Roman" pitchFamily="18" charset="0"/>
              </a:rPr>
              <a:t>, оны </a:t>
            </a:r>
            <a:r>
              <a:rPr lang="ru-RU" sz="2000" b="1" i="1" dirty="0" err="1">
                <a:latin typeface="Times New Roman" pitchFamily="18" charset="0"/>
                <a:cs typeface="Times New Roman" pitchFamily="18" charset="0"/>
              </a:rPr>
              <a:t>құрғақ</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салқын жерде</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сақтап</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көктемде егеді</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Қызғалдақ әсемдік және гүлінен хош</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иісті</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зат</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алу</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үшін өсіріледі.</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Қызғалдақтың өте сирек</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кездесетін</a:t>
            </a:r>
            <a:r>
              <a:rPr lang="ru-RU" sz="2000" b="1" i="1" dirty="0">
                <a:latin typeface="Times New Roman" pitchFamily="18" charset="0"/>
                <a:cs typeface="Times New Roman" pitchFamily="18" charset="0"/>
              </a:rPr>
              <a:t> 18 </a:t>
            </a:r>
            <a:r>
              <a:rPr lang="ru-RU" sz="2000" b="1" i="1" dirty="0" err="1">
                <a:latin typeface="Times New Roman" pitchFamily="18" charset="0"/>
                <a:cs typeface="Times New Roman" pitchFamily="18" charset="0"/>
              </a:rPr>
              <a:t>түрі </a:t>
            </a:r>
            <a:r>
              <a:rPr lang="ru-RU" sz="2000" b="1" i="1" dirty="0">
                <a:latin typeface="Times New Roman" pitchFamily="18" charset="0"/>
                <a:cs typeface="Times New Roman" pitchFamily="18" charset="0"/>
              </a:rPr>
              <a:t>(Альберт </a:t>
            </a:r>
            <a:r>
              <a:rPr lang="ru-RU" sz="2000" b="1" i="1" dirty="0" err="1">
                <a:latin typeface="Times New Roman" pitchFamily="18" charset="0"/>
                <a:cs typeface="Times New Roman" pitchFamily="18" charset="0"/>
              </a:rPr>
              <a:t>қызғалдағы</a:t>
            </a:r>
            <a:r>
              <a:rPr lang="ru-RU" sz="2000" b="1" i="1" dirty="0">
                <a:latin typeface="Times New Roman" pitchFamily="18" charset="0"/>
                <a:cs typeface="Times New Roman" pitchFamily="18" charset="0"/>
              </a:rPr>
              <a:t>, Борщов </a:t>
            </a:r>
            <a:r>
              <a:rPr lang="ru-RU" sz="2000" b="1" i="1" dirty="0" err="1">
                <a:latin typeface="Times New Roman" pitchFamily="18" charset="0"/>
                <a:cs typeface="Times New Roman" pitchFamily="18" charset="0"/>
              </a:rPr>
              <a:t>қызғалдағы</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Грейг</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қызғалдағы</a:t>
            </a:r>
            <a:r>
              <a:rPr lang="ru-RU" sz="2000" b="1" i="1" dirty="0">
                <a:latin typeface="Times New Roman" pitchFamily="18" charset="0"/>
                <a:cs typeface="Times New Roman" pitchFamily="18" charset="0"/>
              </a:rPr>
              <a:t>, Кауфман </a:t>
            </a:r>
            <a:r>
              <a:rPr lang="ru-RU" sz="2000" b="1" i="1" dirty="0" err="1">
                <a:latin typeface="Times New Roman" pitchFamily="18" charset="0"/>
                <a:cs typeface="Times New Roman" pitchFamily="18" charset="0"/>
              </a:rPr>
              <a:t>қызғалдағы</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Шренк</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қызғалдағы</a:t>
            </a:r>
            <a:r>
              <a:rPr lang="ru-RU" sz="2000" b="1" i="1" dirty="0">
                <a:latin typeface="Times New Roman" pitchFamily="18" charset="0"/>
                <a:cs typeface="Times New Roman" pitchFamily="18" charset="0"/>
              </a:rPr>
              <a:t>, т. б.) </a:t>
            </a:r>
            <a:r>
              <a:rPr lang="ru-RU" sz="2000" b="1" i="1" dirty="0" err="1">
                <a:latin typeface="Times New Roman" pitchFamily="18" charset="0"/>
                <a:cs typeface="Times New Roman" pitchFamily="18" charset="0"/>
              </a:rPr>
              <a:t>қорғауға алынып</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Қазақстанның “Қызыл кітабына</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енгізілген</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Қызғалдақ </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пиязшықтардың ішіндегі</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табиғатта </a:t>
            </a:r>
            <a:r>
              <a:rPr lang="ru-RU" sz="2000" b="1" i="1" dirty="0">
                <a:latin typeface="Times New Roman" pitchFamily="18" charset="0"/>
                <a:cs typeface="Times New Roman" pitchFamily="18" charset="0"/>
              </a:rPr>
              <a:t>да </a:t>
            </a:r>
            <a:r>
              <a:rPr lang="ru-RU" sz="2000" b="1" i="1" dirty="0" err="1">
                <a:latin typeface="Times New Roman" pitchFamily="18" charset="0"/>
                <a:cs typeface="Times New Roman" pitchFamily="18" charset="0"/>
              </a:rPr>
              <a:t>кең таралған</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көгалдандыруда да</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жиі</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пайдаланылатын</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өсімдік</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Ерекше</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әсем көркімен дараланатын</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гүл болғандықтан, </a:t>
            </a:r>
            <a:r>
              <a:rPr lang="ru-RU" sz="2000" b="1" i="1" dirty="0">
                <a:latin typeface="Times New Roman" pitchFamily="18" charset="0"/>
                <a:cs typeface="Times New Roman" pitchFamily="18" charset="0"/>
              </a:rPr>
              <a:t>оны </a:t>
            </a:r>
            <a:r>
              <a:rPr lang="ru-RU" sz="2000" b="1" i="1" dirty="0" err="1">
                <a:latin typeface="Times New Roman" pitchFamily="18" charset="0"/>
                <a:cs typeface="Times New Roman" pitchFamily="18" charset="0"/>
              </a:rPr>
              <a:t>білмейтін</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адам</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кемде</a:t>
            </a:r>
            <a:r>
              <a:rPr lang="ru-RU" sz="2000" b="1" i="1" dirty="0">
                <a:latin typeface="Times New Roman" pitchFamily="18" charset="0"/>
                <a:cs typeface="Times New Roman" pitchFamily="18" charset="0"/>
              </a:rPr>
              <a:t> - кем. Осы </a:t>
            </a:r>
            <a:r>
              <a:rPr lang="ru-RU" sz="2000" b="1" i="1" dirty="0" err="1">
                <a:latin typeface="Times New Roman" pitchFamily="18" charset="0"/>
                <a:cs typeface="Times New Roman" pitchFamily="18" charset="0"/>
              </a:rPr>
              <a:t>себепті</a:t>
            </a:r>
            <a:r>
              <a:rPr lang="ru-RU" sz="2000" b="1" i="1" dirty="0">
                <a:latin typeface="Times New Roman" pitchFamily="18" charset="0"/>
                <a:cs typeface="Times New Roman" pitchFamily="18" charset="0"/>
              </a:rPr>
              <a:t> де </a:t>
            </a:r>
            <a:r>
              <a:rPr lang="ru-RU" sz="2000" b="1" i="1" dirty="0" err="1">
                <a:latin typeface="Times New Roman" pitchFamily="18" charset="0"/>
                <a:cs typeface="Times New Roman" pitchFamily="18" charset="0"/>
              </a:rPr>
              <a:t>Қазақстан </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қызғалдақтың отаны</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болып</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саналады</a:t>
            </a:r>
            <a:r>
              <a:rPr lang="ru-RU" sz="2000" b="1" i="1" dirty="0">
                <a:latin typeface="Times New Roman" pitchFamily="18" charset="0"/>
                <a:cs typeface="Times New Roman" pitchFamily="18" charset="0"/>
              </a:rPr>
              <a:t>.</a:t>
            </a:r>
            <a:br>
              <a:rPr lang="ru-RU" sz="2000" b="1" i="1" dirty="0">
                <a:latin typeface="Times New Roman" pitchFamily="18" charset="0"/>
                <a:cs typeface="Times New Roman" pitchFamily="18" charset="0"/>
              </a:rPr>
            </a:br>
            <a:endParaRPr lang="ru-RU" sz="2000" b="1" i="1" dirty="0">
              <a:latin typeface="Times New Roman" pitchFamily="18" charset="0"/>
              <a:cs typeface="Times New Roman" pitchFamily="18" charset="0"/>
            </a:endParaRPr>
          </a:p>
        </p:txBody>
      </p:sp>
      <p:pic>
        <p:nvPicPr>
          <p:cNvPr id="4" name="Picture 11" descr="a7938cb7cd1ff6c1fc550465dca07d16"/>
          <p:cNvPicPr>
            <a:picLocks noChangeAspect="1" noChangeArrowheads="1" noCrop="1"/>
          </p:cNvPicPr>
          <p:nvPr/>
        </p:nvPicPr>
        <p:blipFill>
          <a:blip r:embed="rId3" cstate="print"/>
          <a:srcRect/>
          <a:stretch>
            <a:fillRect/>
          </a:stretch>
        </p:blipFill>
        <p:spPr bwMode="auto">
          <a:xfrm rot="20121606">
            <a:off x="6720109" y="5170758"/>
            <a:ext cx="1161900" cy="1682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ocuments and Settings\UralSOFT\Мои документы\ж\слайд\уакуйаса.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2286000" y="2690336"/>
            <a:ext cx="4572000" cy="1477328"/>
          </a:xfrm>
          <a:prstGeom prst="rect">
            <a:avLst/>
          </a:prstGeom>
        </p:spPr>
        <p:txBody>
          <a:bodyPr>
            <a:spAutoFit/>
          </a:bodyPr>
          <a:lstStyle/>
          <a:p>
            <a:r>
              <a:rPr lang="ru-RU" dirty="0" smtClean="0"/>
              <a:t>1. </a:t>
            </a:r>
            <a:r>
              <a:rPr lang="ru-RU" dirty="0" err="1" smtClean="0"/>
              <a:t>Қызғалдақ гүлі қай мезгілде</a:t>
            </a:r>
            <a:r>
              <a:rPr lang="ru-RU" dirty="0" smtClean="0"/>
              <a:t> </a:t>
            </a:r>
            <a:r>
              <a:rPr lang="ru-RU" dirty="0" err="1" smtClean="0"/>
              <a:t>гүлдейді?</a:t>
            </a:r>
            <a:r>
              <a:rPr lang="ru-RU" dirty="0" smtClean="0"/>
              <a:t/>
            </a:r>
            <a:br>
              <a:rPr lang="ru-RU" dirty="0" smtClean="0"/>
            </a:br>
            <a:r>
              <a:rPr lang="ru-RU" dirty="0" smtClean="0"/>
              <a:t>2. </a:t>
            </a:r>
            <a:r>
              <a:rPr lang="ru-RU" dirty="0" err="1" smtClean="0"/>
              <a:t>Қызғалдақ гүлін жабыстыру</a:t>
            </a:r>
            <a:r>
              <a:rPr lang="ru-RU" dirty="0" smtClean="0"/>
              <a:t> </a:t>
            </a:r>
            <a:r>
              <a:rPr lang="ru-RU" dirty="0" err="1" smtClean="0"/>
              <a:t>кезінде</a:t>
            </a:r>
            <a:r>
              <a:rPr lang="ru-RU" dirty="0" smtClean="0"/>
              <a:t/>
            </a:r>
            <a:br>
              <a:rPr lang="ru-RU" dirty="0" smtClean="0"/>
            </a:br>
            <a:r>
              <a:rPr lang="ru-RU" dirty="0" err="1" smtClean="0"/>
              <a:t>кездескен</a:t>
            </a:r>
            <a:r>
              <a:rPr lang="ru-RU" dirty="0" smtClean="0"/>
              <a:t> </a:t>
            </a:r>
            <a:r>
              <a:rPr lang="ru-RU" dirty="0" err="1" smtClean="0"/>
              <a:t>қиыншылықтар.</a:t>
            </a:r>
            <a:r>
              <a:rPr lang="ru-RU" dirty="0" smtClean="0"/>
              <a:t/>
            </a:r>
            <a:br>
              <a:rPr lang="ru-RU" dirty="0" smtClean="0"/>
            </a:br>
            <a:r>
              <a:rPr lang="ru-RU" dirty="0" smtClean="0"/>
              <a:t>3. </a:t>
            </a:r>
            <a:r>
              <a:rPr lang="ru-RU" dirty="0" err="1" smtClean="0"/>
              <a:t>Кімге</a:t>
            </a:r>
            <a:r>
              <a:rPr lang="ru-RU" dirty="0" smtClean="0"/>
              <a:t> </a:t>
            </a:r>
            <a:r>
              <a:rPr lang="ru-RU" dirty="0" err="1" smtClean="0"/>
              <a:t>сыйлар</a:t>
            </a:r>
            <a:r>
              <a:rPr lang="ru-RU" dirty="0" smtClean="0"/>
              <a:t> </a:t>
            </a:r>
            <a:r>
              <a:rPr lang="ru-RU" dirty="0" err="1" smtClean="0"/>
              <a:t>едің?</a:t>
            </a:r>
            <a:r>
              <a:rPr lang="ru-RU" dirty="0" smtClean="0"/>
              <a:t/>
            </a:r>
            <a:br>
              <a:rPr lang="ru-RU" dirty="0" smtClean="0"/>
            </a:br>
            <a:r>
              <a:rPr lang="ru-RU" dirty="0" err="1" smtClean="0"/>
              <a:t>Бағалау.</a:t>
            </a:r>
            <a:endParaRPr lang="ru-RU" dirty="0"/>
          </a:p>
        </p:txBody>
      </p:sp>
      <p:pic>
        <p:nvPicPr>
          <p:cNvPr id="1027" name="Picture 3" descr="C:\Users\жанеркеша\Desktop\Нова виод\IMG-20190305-WA0001.jpg"/>
          <p:cNvPicPr>
            <a:picLocks noChangeAspect="1" noChangeArrowheads="1"/>
          </p:cNvPicPr>
          <p:nvPr/>
        </p:nvPicPr>
        <p:blipFill>
          <a:blip r:embed="rId3" cstate="print"/>
          <a:srcRect t="4296" b="18060"/>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ocuments and Settings\UralSOFT\Мои документы\ж\слайд\уакуйаса.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Рисунок 40" descr="http://www.ice-scream.ru/images/img/tulips02.jpg"/>
          <p:cNvPicPr>
            <a:picLocks noChangeAspect="1" noChangeArrowheads="1"/>
          </p:cNvPicPr>
          <p:nvPr/>
        </p:nvPicPr>
        <p:blipFill>
          <a:blip r:embed="rId3" cstate="print"/>
          <a:srcRect/>
          <a:stretch>
            <a:fillRect/>
          </a:stretch>
        </p:blipFill>
        <p:spPr bwMode="auto">
          <a:xfrm>
            <a:off x="0" y="0"/>
            <a:ext cx="3491880" cy="3933056"/>
          </a:xfrm>
          <a:prstGeom prst="ellipse">
            <a:avLst/>
          </a:prstGeom>
          <a:ln>
            <a:noFill/>
          </a:ln>
          <a:effectLst>
            <a:softEdge rad="112500"/>
          </a:effectLst>
        </p:spPr>
      </p:pic>
      <p:sp>
        <p:nvSpPr>
          <p:cNvPr id="4" name="Прямоугольник 3"/>
          <p:cNvSpPr/>
          <p:nvPr/>
        </p:nvSpPr>
        <p:spPr>
          <a:xfrm>
            <a:off x="3635896" y="476672"/>
            <a:ext cx="5508104" cy="6247864"/>
          </a:xfrm>
          <a:prstGeom prst="rect">
            <a:avLst/>
          </a:prstGeom>
        </p:spPr>
        <p:txBody>
          <a:bodyPr wrap="square">
            <a:spAutoFit/>
          </a:bodyPr>
          <a:lstStyle/>
          <a:p>
            <a:r>
              <a:rPr lang="ru-RU" sz="2000" b="1" i="1" dirty="0" err="1" smtClean="0">
                <a:latin typeface="Times New Roman" pitchFamily="18" charset="0"/>
                <a:cs typeface="Times New Roman" pitchFamily="18" charset="0"/>
              </a:rPr>
              <a:t>Қызғалдақ </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лалагүлдер тұқымдасына жататын</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көп жылдық шөптесін пиязшықты өсімдік.</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Бұлардың биіктігі</a:t>
            </a:r>
            <a:r>
              <a:rPr lang="ru-RU" sz="2000" b="1" i="1" dirty="0" smtClean="0">
                <a:latin typeface="Times New Roman" pitchFamily="18" charset="0"/>
                <a:cs typeface="Times New Roman" pitchFamily="18" charset="0"/>
              </a:rPr>
              <a:t> 3 – 50 см. </a:t>
            </a:r>
            <a:r>
              <a:rPr lang="ru-RU" sz="2000" b="1" i="1" dirty="0" err="1" smtClean="0">
                <a:latin typeface="Times New Roman" pitchFamily="18" charset="0"/>
                <a:cs typeface="Times New Roman" pitchFamily="18" charset="0"/>
              </a:rPr>
              <a:t>Сабағы жұмыр, тік</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өседі.</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Тамырымен</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жалғасқан буынында</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пиязшығы болады</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Гүл қоршауы ақ, қызыл </a:t>
            </a:r>
            <a:r>
              <a:rPr lang="ru-RU" sz="2000" b="1" i="1" dirty="0" smtClean="0">
                <a:latin typeface="Times New Roman" pitchFamily="18" charset="0"/>
                <a:cs typeface="Times New Roman" pitchFamily="18" charset="0"/>
              </a:rPr>
              <a:t>не </a:t>
            </a:r>
            <a:r>
              <a:rPr lang="ru-RU" sz="2000" b="1" i="1" dirty="0" err="1" smtClean="0">
                <a:latin typeface="Times New Roman" pitchFamily="18" charset="0"/>
                <a:cs typeface="Times New Roman" pitchFamily="18" charset="0"/>
              </a:rPr>
              <a:t>сары</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Жемісі</a:t>
            </a:r>
            <a:r>
              <a:rPr lang="ru-RU" sz="2000" b="1" i="1" dirty="0" smtClean="0">
                <a:latin typeface="Times New Roman" pitchFamily="18" charset="0"/>
                <a:cs typeface="Times New Roman" pitchFamily="18" charset="0"/>
              </a:rPr>
              <a:t> – </a:t>
            </a:r>
            <a:r>
              <a:rPr lang="ru-RU" sz="2000" b="1" i="1" dirty="0" err="1" smtClean="0">
                <a:latin typeface="Times New Roman" pitchFamily="18" charset="0"/>
                <a:cs typeface="Times New Roman" pitchFamily="18" charset="0"/>
              </a:rPr>
              <a:t>қауашақ.</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Қызғалдақтың пиязшығын күзде гүлі түскеннен кейін</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жинап</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алып</a:t>
            </a:r>
            <a:r>
              <a:rPr lang="ru-RU" sz="2000" b="1" i="1" dirty="0" smtClean="0">
                <a:latin typeface="Times New Roman" pitchFamily="18" charset="0"/>
                <a:cs typeface="Times New Roman" pitchFamily="18" charset="0"/>
              </a:rPr>
              <a:t>, оны </a:t>
            </a:r>
            <a:r>
              <a:rPr lang="ru-RU" sz="2000" b="1" i="1" dirty="0" err="1" smtClean="0">
                <a:latin typeface="Times New Roman" pitchFamily="18" charset="0"/>
                <a:cs typeface="Times New Roman" pitchFamily="18" charset="0"/>
              </a:rPr>
              <a:t>құрғақ</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салқын жерде</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сақтап</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көктемде егеді</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Қызғалдақтың өте сирек</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кездесетін</a:t>
            </a:r>
            <a:r>
              <a:rPr lang="ru-RU" sz="2000" b="1" i="1" dirty="0" smtClean="0">
                <a:latin typeface="Times New Roman" pitchFamily="18" charset="0"/>
                <a:cs typeface="Times New Roman" pitchFamily="18" charset="0"/>
              </a:rPr>
              <a:t> 18 </a:t>
            </a:r>
            <a:r>
              <a:rPr lang="ru-RU" sz="2000" b="1" i="1" dirty="0" err="1" smtClean="0">
                <a:latin typeface="Times New Roman" pitchFamily="18" charset="0"/>
                <a:cs typeface="Times New Roman" pitchFamily="18" charset="0"/>
              </a:rPr>
              <a:t>түрі </a:t>
            </a:r>
            <a:r>
              <a:rPr lang="ru-RU" sz="2000" b="1" i="1" dirty="0" smtClean="0">
                <a:latin typeface="Times New Roman" pitchFamily="18" charset="0"/>
                <a:cs typeface="Times New Roman" pitchFamily="18" charset="0"/>
              </a:rPr>
              <a:t>(Альберт </a:t>
            </a:r>
            <a:r>
              <a:rPr lang="ru-RU" sz="2000" b="1" i="1" dirty="0" err="1" smtClean="0">
                <a:latin typeface="Times New Roman" pitchFamily="18" charset="0"/>
                <a:cs typeface="Times New Roman" pitchFamily="18" charset="0"/>
              </a:rPr>
              <a:t>қызғалдағы</a:t>
            </a:r>
            <a:r>
              <a:rPr lang="ru-RU" sz="2000" b="1" i="1" dirty="0" smtClean="0">
                <a:latin typeface="Times New Roman" pitchFamily="18" charset="0"/>
                <a:cs typeface="Times New Roman" pitchFamily="18" charset="0"/>
              </a:rPr>
              <a:t>, Борщов </a:t>
            </a:r>
            <a:r>
              <a:rPr lang="ru-RU" sz="2000" b="1" i="1" dirty="0" err="1" smtClean="0">
                <a:latin typeface="Times New Roman" pitchFamily="18" charset="0"/>
                <a:cs typeface="Times New Roman" pitchFamily="18" charset="0"/>
              </a:rPr>
              <a:t>қызғалдағы</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Грейг</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қызғалдағы</a:t>
            </a:r>
            <a:r>
              <a:rPr lang="ru-RU" sz="2000" b="1" i="1" dirty="0" smtClean="0">
                <a:latin typeface="Times New Roman" pitchFamily="18" charset="0"/>
                <a:cs typeface="Times New Roman" pitchFamily="18" charset="0"/>
              </a:rPr>
              <a:t>, Кауфман </a:t>
            </a:r>
            <a:r>
              <a:rPr lang="ru-RU" sz="2000" b="1" i="1" dirty="0" err="1" smtClean="0">
                <a:latin typeface="Times New Roman" pitchFamily="18" charset="0"/>
                <a:cs typeface="Times New Roman" pitchFamily="18" charset="0"/>
              </a:rPr>
              <a:t>қызғалдағы</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Шренк</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қызғалдағы</a:t>
            </a:r>
            <a:r>
              <a:rPr lang="ru-RU" sz="2000" b="1" i="1" dirty="0" smtClean="0">
                <a:latin typeface="Times New Roman" pitchFamily="18" charset="0"/>
                <a:cs typeface="Times New Roman" pitchFamily="18" charset="0"/>
              </a:rPr>
              <a:t>, т. б.) </a:t>
            </a:r>
            <a:r>
              <a:rPr lang="ru-RU" sz="2000" b="1" i="1" dirty="0" err="1" smtClean="0">
                <a:latin typeface="Times New Roman" pitchFamily="18" charset="0"/>
                <a:cs typeface="Times New Roman" pitchFamily="18" charset="0"/>
              </a:rPr>
              <a:t>қорғауға алынып</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Қазақстанның “Қызыл кітабына</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енгізілген</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Қызғалдақ </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пиязшықтардың ішіндегі</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табиғатта </a:t>
            </a:r>
            <a:r>
              <a:rPr lang="ru-RU" sz="2000" b="1" i="1" dirty="0" smtClean="0">
                <a:latin typeface="Times New Roman" pitchFamily="18" charset="0"/>
                <a:cs typeface="Times New Roman" pitchFamily="18" charset="0"/>
              </a:rPr>
              <a:t>да </a:t>
            </a:r>
            <a:r>
              <a:rPr lang="ru-RU" sz="2000" b="1" i="1" dirty="0" err="1" smtClean="0">
                <a:latin typeface="Times New Roman" pitchFamily="18" charset="0"/>
                <a:cs typeface="Times New Roman" pitchFamily="18" charset="0"/>
              </a:rPr>
              <a:t>кең таралған</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көгалдандыруда да</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жиі</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пайдаланылатын</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өсімдік</a:t>
            </a:r>
            <a:r>
              <a:rPr lang="ru-RU" sz="2000" b="1" i="1" dirty="0" smtClean="0">
                <a:latin typeface="Times New Roman" pitchFamily="18" charset="0"/>
                <a:cs typeface="Times New Roman" pitchFamily="18" charset="0"/>
              </a:rPr>
              <a:t>. Оны </a:t>
            </a:r>
            <a:r>
              <a:rPr lang="ru-RU" sz="2000" b="1" i="1" dirty="0" err="1" smtClean="0">
                <a:latin typeface="Times New Roman" pitchFamily="18" charset="0"/>
                <a:cs typeface="Times New Roman" pitchFamily="18" charset="0"/>
              </a:rPr>
              <a:t>білмейтін</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адам</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кемде</a:t>
            </a:r>
            <a:r>
              <a:rPr lang="ru-RU" sz="2000" b="1" i="1" dirty="0" smtClean="0">
                <a:latin typeface="Times New Roman" pitchFamily="18" charset="0"/>
                <a:cs typeface="Times New Roman" pitchFamily="18" charset="0"/>
              </a:rPr>
              <a:t> - кем. Осы </a:t>
            </a:r>
            <a:r>
              <a:rPr lang="ru-RU" sz="2000" b="1" i="1" dirty="0" err="1" smtClean="0">
                <a:latin typeface="Times New Roman" pitchFamily="18" charset="0"/>
                <a:cs typeface="Times New Roman" pitchFamily="18" charset="0"/>
              </a:rPr>
              <a:t>себепті</a:t>
            </a:r>
            <a:r>
              <a:rPr lang="ru-RU" sz="2000" b="1" i="1" dirty="0" smtClean="0">
                <a:latin typeface="Times New Roman" pitchFamily="18" charset="0"/>
                <a:cs typeface="Times New Roman" pitchFamily="18" charset="0"/>
              </a:rPr>
              <a:t> де </a:t>
            </a:r>
            <a:r>
              <a:rPr lang="ru-RU" sz="2000" b="1" i="1" dirty="0" err="1" smtClean="0">
                <a:latin typeface="Times New Roman" pitchFamily="18" charset="0"/>
                <a:cs typeface="Times New Roman" pitchFamily="18" charset="0"/>
              </a:rPr>
              <a:t>Қазақстан </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қызғалдақтың отаны</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болып</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саналады</a:t>
            </a:r>
            <a:r>
              <a:rPr lang="ru-RU" sz="2000" b="1" i="1" dirty="0" smtClean="0">
                <a:latin typeface="Times New Roman" pitchFamily="18" charset="0"/>
                <a:cs typeface="Times New Roman" pitchFamily="18" charset="0"/>
              </a:rPr>
              <a:t>. </a:t>
            </a:r>
            <a:endParaRPr lang="ru-RU" sz="2000" dirty="0"/>
          </a:p>
        </p:txBody>
      </p:sp>
      <p:pic>
        <p:nvPicPr>
          <p:cNvPr id="5" name="Picture 4" descr="тюлапннн"/>
          <p:cNvPicPr>
            <a:picLocks noChangeAspect="1" noChangeArrowheads="1"/>
          </p:cNvPicPr>
          <p:nvPr/>
        </p:nvPicPr>
        <p:blipFill>
          <a:blip r:embed="rId4" cstate="print"/>
          <a:srcRect/>
          <a:stretch>
            <a:fillRect/>
          </a:stretch>
        </p:blipFill>
        <p:spPr bwMode="auto">
          <a:xfrm>
            <a:off x="611560" y="5445224"/>
            <a:ext cx="1368152" cy="1412776"/>
          </a:xfrm>
          <a:prstGeom prst="ellipse">
            <a:avLst/>
          </a:prstGeom>
          <a:ln w="63500" cap="rnd">
            <a:solidFill>
              <a:schemeClr val="accent6">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ocuments and Settings\UralSOFT\Мои документы\ж\слайд\уакуйаса.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3" name="Таблица 2"/>
          <p:cNvGraphicFramePr>
            <a:graphicFrameLocks noGrp="1"/>
          </p:cNvGraphicFramePr>
          <p:nvPr/>
        </p:nvGraphicFramePr>
        <p:xfrm>
          <a:off x="2267744" y="2564904"/>
          <a:ext cx="5832648" cy="1938510"/>
        </p:xfrm>
        <a:graphic>
          <a:graphicData uri="http://schemas.openxmlformats.org/drawingml/2006/table">
            <a:tbl>
              <a:tblPr firstRow="1" bandRow="1">
                <a:tableStyleId>{7DF18680-E054-41AD-8BC1-D1AEF772440D}</a:tableStyleId>
              </a:tblPr>
              <a:tblGrid>
                <a:gridCol w="1458162"/>
                <a:gridCol w="1458162"/>
                <a:gridCol w="1458162"/>
                <a:gridCol w="1458162"/>
              </a:tblGrid>
              <a:tr h="475470">
                <a:tc>
                  <a:txBody>
                    <a:bodyPr/>
                    <a:lstStyle/>
                    <a:p>
                      <a:r>
                        <a:rPr lang="kk-KZ" b="1" dirty="0" smtClean="0">
                          <a:solidFill>
                            <a:srgbClr val="C00000"/>
                          </a:solidFill>
                          <a:latin typeface="Times New Roman" pitchFamily="18" charset="0"/>
                          <a:cs typeface="Times New Roman" pitchFamily="18" charset="0"/>
                        </a:rPr>
                        <a:t>аты</a:t>
                      </a:r>
                      <a:endParaRPr lang="ru-RU" b="1" dirty="0">
                        <a:solidFill>
                          <a:srgbClr val="C00000"/>
                        </a:solidFill>
                        <a:latin typeface="Times New Roman" pitchFamily="18" charset="0"/>
                        <a:cs typeface="Times New Roman" pitchFamily="18" charset="0"/>
                      </a:endParaRPr>
                    </a:p>
                  </a:txBody>
                  <a:tcPr>
                    <a:solidFill>
                      <a:schemeClr val="accent1">
                        <a:lumMod val="40000"/>
                        <a:lumOff val="60000"/>
                      </a:schemeClr>
                    </a:solidFill>
                  </a:tcPr>
                </a:tc>
                <a:tc>
                  <a:txBody>
                    <a:bodyPr/>
                    <a:lstStyle/>
                    <a:p>
                      <a:r>
                        <a:rPr lang="kk-KZ" b="1" dirty="0" smtClean="0">
                          <a:solidFill>
                            <a:srgbClr val="C00000"/>
                          </a:solidFill>
                          <a:latin typeface="Times New Roman" pitchFamily="18" charset="0"/>
                          <a:cs typeface="Times New Roman" pitchFamily="18" charset="0"/>
                        </a:rPr>
                        <a:t>биіктігі</a:t>
                      </a:r>
                      <a:endParaRPr lang="ru-RU" b="1" dirty="0">
                        <a:solidFill>
                          <a:srgbClr val="C00000"/>
                        </a:solidFill>
                        <a:latin typeface="Times New Roman" pitchFamily="18" charset="0"/>
                        <a:cs typeface="Times New Roman" pitchFamily="18" charset="0"/>
                      </a:endParaRPr>
                    </a:p>
                  </a:txBody>
                  <a:tcPr>
                    <a:solidFill>
                      <a:schemeClr val="tx2">
                        <a:lumMod val="20000"/>
                        <a:lumOff val="80000"/>
                      </a:schemeClr>
                    </a:solidFill>
                  </a:tcPr>
                </a:tc>
                <a:tc>
                  <a:txBody>
                    <a:bodyPr/>
                    <a:lstStyle/>
                    <a:p>
                      <a:r>
                        <a:rPr lang="kk-KZ" b="1" dirty="0" smtClean="0">
                          <a:solidFill>
                            <a:srgbClr val="C00000"/>
                          </a:solidFill>
                          <a:latin typeface="Times New Roman" pitchFamily="18" charset="0"/>
                          <a:cs typeface="Times New Roman" pitchFamily="18" charset="0"/>
                        </a:rPr>
                        <a:t>түрлері</a:t>
                      </a:r>
                      <a:endParaRPr lang="ru-RU" b="1" dirty="0">
                        <a:solidFill>
                          <a:srgbClr val="C00000"/>
                        </a:solidFill>
                        <a:latin typeface="Times New Roman" pitchFamily="18" charset="0"/>
                        <a:cs typeface="Times New Roman" pitchFamily="18" charset="0"/>
                      </a:endParaRPr>
                    </a:p>
                  </a:txBody>
                  <a:tcPr>
                    <a:solidFill>
                      <a:schemeClr val="tx2">
                        <a:lumMod val="20000"/>
                        <a:lumOff val="80000"/>
                      </a:schemeClr>
                    </a:solidFill>
                  </a:tcPr>
                </a:tc>
                <a:tc>
                  <a:txBody>
                    <a:bodyPr/>
                    <a:lstStyle/>
                    <a:p>
                      <a:r>
                        <a:rPr lang="kk-KZ" b="1" dirty="0" smtClean="0">
                          <a:solidFill>
                            <a:srgbClr val="C00000"/>
                          </a:solidFill>
                          <a:latin typeface="Times New Roman" pitchFamily="18" charset="0"/>
                          <a:cs typeface="Times New Roman" pitchFamily="18" charset="0"/>
                        </a:rPr>
                        <a:t>гүлі</a:t>
                      </a:r>
                      <a:endParaRPr lang="ru-RU" b="1" dirty="0">
                        <a:solidFill>
                          <a:srgbClr val="C00000"/>
                        </a:solidFill>
                        <a:latin typeface="Times New Roman" pitchFamily="18" charset="0"/>
                        <a:cs typeface="Times New Roman" pitchFamily="18" charset="0"/>
                      </a:endParaRPr>
                    </a:p>
                  </a:txBody>
                  <a:tcPr>
                    <a:solidFill>
                      <a:schemeClr val="tx2">
                        <a:lumMod val="20000"/>
                        <a:lumOff val="80000"/>
                      </a:schemeClr>
                    </a:solidFill>
                  </a:tcPr>
                </a:tc>
              </a:tr>
              <a:tr h="820674">
                <a:tc>
                  <a:txBody>
                    <a:bodyPr/>
                    <a:lstStyle/>
                    <a:p>
                      <a:r>
                        <a:rPr lang="kk-KZ" b="1" dirty="0" smtClean="0">
                          <a:latin typeface="Times New Roman" pitchFamily="18" charset="0"/>
                          <a:cs typeface="Times New Roman" pitchFamily="18" charset="0"/>
                        </a:rPr>
                        <a:t>қызғалдақ</a:t>
                      </a:r>
                      <a:endParaRPr lang="ru-RU" b="1" dirty="0">
                        <a:latin typeface="Times New Roman" pitchFamily="18" charset="0"/>
                        <a:cs typeface="Times New Roman" pitchFamily="18" charset="0"/>
                      </a:endParaRPr>
                    </a:p>
                  </a:txBody>
                  <a:tcPr/>
                </a:tc>
                <a:tc>
                  <a:txBody>
                    <a:bodyPr/>
                    <a:lstStyle/>
                    <a:p>
                      <a:r>
                        <a:rPr lang="kk-KZ" b="1" dirty="0" smtClean="0">
                          <a:latin typeface="Times New Roman" pitchFamily="18" charset="0"/>
                          <a:cs typeface="Times New Roman" pitchFamily="18" charset="0"/>
                        </a:rPr>
                        <a:t>10см</a:t>
                      </a:r>
                      <a:endParaRPr lang="ru-RU" b="1" dirty="0">
                        <a:latin typeface="Times New Roman" pitchFamily="18" charset="0"/>
                        <a:cs typeface="Times New Roman" pitchFamily="18" charset="0"/>
                      </a:endParaRPr>
                    </a:p>
                  </a:txBody>
                  <a:tcPr/>
                </a:tc>
                <a:tc>
                  <a:txBody>
                    <a:bodyPr/>
                    <a:lstStyle/>
                    <a:p>
                      <a:r>
                        <a:rPr lang="kk-KZ" b="1" dirty="0" smtClean="0">
                          <a:latin typeface="Times New Roman" pitchFamily="18" charset="0"/>
                          <a:cs typeface="Times New Roman" pitchFamily="18" charset="0"/>
                        </a:rPr>
                        <a:t>Көк түстен басқа</a:t>
                      </a:r>
                      <a:endParaRPr lang="ru-RU" b="1" dirty="0">
                        <a:latin typeface="Times New Roman" pitchFamily="18" charset="0"/>
                        <a:cs typeface="Times New Roman" pitchFamily="18" charset="0"/>
                      </a:endParaRPr>
                    </a:p>
                  </a:txBody>
                  <a:tcPr/>
                </a:tc>
                <a:tc>
                  <a:txBody>
                    <a:bodyPr/>
                    <a:lstStyle/>
                    <a:p>
                      <a:r>
                        <a:rPr lang="kk-KZ" b="1" dirty="0" smtClean="0">
                          <a:latin typeface="Times New Roman" pitchFamily="18" charset="0"/>
                          <a:cs typeface="Times New Roman" pitchFamily="18" charset="0"/>
                        </a:rPr>
                        <a:t> </a:t>
                      </a:r>
                      <a:r>
                        <a:rPr lang="ru-RU" sz="1800" b="1" i="1" dirty="0" smtClean="0">
                          <a:latin typeface="Times New Roman" pitchFamily="18" charset="0"/>
                          <a:cs typeface="Times New Roman" pitchFamily="18" charset="0"/>
                        </a:rPr>
                        <a:t>20 - 25 </a:t>
                      </a:r>
                      <a:r>
                        <a:rPr lang="ru-RU" sz="1800" b="1" i="1" dirty="0" err="1" smtClean="0">
                          <a:latin typeface="Times New Roman" pitchFamily="18" charset="0"/>
                          <a:cs typeface="Times New Roman" pitchFamily="18" charset="0"/>
                        </a:rPr>
                        <a:t>күн</a:t>
                      </a:r>
                      <a:r>
                        <a:rPr lang="ru-RU" sz="1800" b="1" i="1" dirty="0" smtClean="0">
                          <a:latin typeface="Times New Roman" pitchFamily="18" charset="0"/>
                          <a:cs typeface="Times New Roman" pitchFamily="18" charset="0"/>
                        </a:rPr>
                        <a:t> </a:t>
                      </a:r>
                    </a:p>
                    <a:p>
                      <a:r>
                        <a:rPr lang="kk-KZ" sz="1800" b="1" i="1" dirty="0" smtClean="0">
                          <a:latin typeface="Times New Roman" pitchFamily="18" charset="0"/>
                          <a:cs typeface="Times New Roman" pitchFamily="18" charset="0"/>
                        </a:rPr>
                        <a:t>1 тал гүлі,</a:t>
                      </a:r>
                      <a:r>
                        <a:rPr lang="kk-KZ" sz="1800" b="1" i="1" baseline="0" dirty="0" smtClean="0">
                          <a:latin typeface="Times New Roman" pitchFamily="18" charset="0"/>
                          <a:cs typeface="Times New Roman" pitchFamily="18" charset="0"/>
                        </a:rPr>
                        <a:t> </a:t>
                      </a:r>
                    </a:p>
                    <a:p>
                      <a:r>
                        <a:rPr lang="kk-KZ" sz="1800" b="1" i="1" baseline="0" dirty="0" smtClean="0">
                          <a:latin typeface="Times New Roman" pitchFamily="18" charset="0"/>
                          <a:cs typeface="Times New Roman" pitchFamily="18" charset="0"/>
                        </a:rPr>
                        <a:t>наурыз, мамыр гүлдейді</a:t>
                      </a:r>
                      <a:endParaRPr lang="ru-RU" b="1" dirty="0">
                        <a:latin typeface="Times New Roman" pitchFamily="18" charset="0"/>
                        <a:cs typeface="Times New Roman" pitchFamily="18" charset="0"/>
                      </a:endParaRPr>
                    </a:p>
                  </a:txBody>
                  <a:tcPr/>
                </a:tc>
              </a:tr>
            </a:tbl>
          </a:graphicData>
        </a:graphic>
      </p:graphicFrame>
      <p:pic>
        <p:nvPicPr>
          <p:cNvPr id="5" name="Picture 4" descr="тюлапннн"/>
          <p:cNvPicPr>
            <a:picLocks noChangeAspect="1" noChangeArrowheads="1"/>
          </p:cNvPicPr>
          <p:nvPr/>
        </p:nvPicPr>
        <p:blipFill>
          <a:blip r:embed="rId3" cstate="print"/>
          <a:srcRect/>
          <a:stretch>
            <a:fillRect/>
          </a:stretch>
        </p:blipFill>
        <p:spPr bwMode="auto">
          <a:xfrm>
            <a:off x="179512" y="188640"/>
            <a:ext cx="1872208" cy="3384376"/>
          </a:xfrm>
          <a:prstGeom prst="ellipse">
            <a:avLst/>
          </a:prstGeom>
          <a:ln w="63500" cap="rnd">
            <a:solidFill>
              <a:schemeClr val="accent6">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Рисунок 16" descr="http://i.ytimg.com/vi/eBmmATj2TTo/hqdefault.jpg"/>
          <p:cNvPicPr>
            <a:picLocks noChangeAspect="1" noChangeArrowheads="1"/>
          </p:cNvPicPr>
          <p:nvPr/>
        </p:nvPicPr>
        <p:blipFill>
          <a:blip r:embed="rId4" cstate="print"/>
          <a:srcRect t="12903" b="12903"/>
          <a:stretch>
            <a:fillRect/>
          </a:stretch>
        </p:blipFill>
        <p:spPr bwMode="auto">
          <a:xfrm>
            <a:off x="5183560" y="4653136"/>
            <a:ext cx="3960440" cy="2204864"/>
          </a:xfrm>
          <a:prstGeom prst="rect">
            <a:avLst/>
          </a:prstGeom>
          <a:noFill/>
          <a:ln w="9525">
            <a:noFill/>
            <a:miter lim="800000"/>
            <a:headEnd/>
            <a:tailEnd/>
          </a:ln>
        </p:spPr>
      </p:pic>
      <p:pic>
        <p:nvPicPr>
          <p:cNvPr id="7" name="Рисунок 31" descr="https://abai.kz/upload/images/a677a45c204b352138548ccebdc90efb.jpg"/>
          <p:cNvPicPr>
            <a:picLocks noChangeAspect="1" noChangeArrowheads="1"/>
          </p:cNvPicPr>
          <p:nvPr/>
        </p:nvPicPr>
        <p:blipFill>
          <a:blip r:embed="rId5" cstate="print"/>
          <a:srcRect/>
          <a:stretch>
            <a:fillRect/>
          </a:stretch>
        </p:blipFill>
        <p:spPr bwMode="auto">
          <a:xfrm>
            <a:off x="2339752" y="4005064"/>
            <a:ext cx="2808312" cy="2852936"/>
          </a:xfrm>
          <a:prstGeom prst="rect">
            <a:avLst/>
          </a:prstGeom>
          <a:ln>
            <a:noFill/>
          </a:ln>
          <a:effectLst>
            <a:softEdge rad="112500"/>
          </a:effectLst>
        </p:spPr>
      </p:pic>
      <p:pic>
        <p:nvPicPr>
          <p:cNvPr id="8" name="Рисунок 7" descr="https://f.azh.kz/news-kaz/006/294/16tulps.jpg"/>
          <p:cNvPicPr>
            <a:picLocks noChangeAspect="1" noChangeArrowheads="1"/>
          </p:cNvPicPr>
          <p:nvPr/>
        </p:nvPicPr>
        <p:blipFill>
          <a:blip r:embed="rId6" cstate="print"/>
          <a:srcRect/>
          <a:stretch>
            <a:fillRect/>
          </a:stretch>
        </p:blipFill>
        <p:spPr bwMode="auto">
          <a:xfrm>
            <a:off x="6876256" y="0"/>
            <a:ext cx="2267744" cy="21774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10" descr="https://go3.imgsmail.ru/imgpreview?key=7e79c7fcf2aef3e8&amp;mb=imgdb_preview_1117"/>
          <p:cNvPicPr>
            <a:picLocks noChangeAspect="1" noChangeArrowheads="1"/>
          </p:cNvPicPr>
          <p:nvPr/>
        </p:nvPicPr>
        <p:blipFill>
          <a:blip r:embed="rId7" cstate="print"/>
          <a:srcRect/>
          <a:stretch>
            <a:fillRect/>
          </a:stretch>
        </p:blipFill>
        <p:spPr bwMode="auto">
          <a:xfrm>
            <a:off x="4355976" y="332656"/>
            <a:ext cx="2376264" cy="2088232"/>
          </a:xfrm>
          <a:prstGeom prst="ellipse">
            <a:avLst/>
          </a:prstGeom>
          <a:ln>
            <a:noFill/>
          </a:ln>
          <a:effectLst>
            <a:softEdge rad="112500"/>
          </a:effectLst>
        </p:spPr>
      </p:pic>
      <p:pic>
        <p:nvPicPr>
          <p:cNvPr id="10" name="Рисунок 13" descr="https://kz.otyrar.kz/wp-content/uploads/2013/04/15-024-200x200.jpg"/>
          <p:cNvPicPr>
            <a:picLocks noChangeAspect="1" noChangeArrowheads="1"/>
          </p:cNvPicPr>
          <p:nvPr/>
        </p:nvPicPr>
        <p:blipFill>
          <a:blip r:embed="rId8" cstate="print"/>
          <a:srcRect/>
          <a:stretch>
            <a:fillRect/>
          </a:stretch>
        </p:blipFill>
        <p:spPr bwMode="auto">
          <a:xfrm>
            <a:off x="2123728" y="0"/>
            <a:ext cx="2232248" cy="249289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ocuments and Settings\UralSOFT\Мои документы\ж\слайд\уакуйаса.jpg"/>
          <p:cNvPicPr>
            <a:picLocks noChangeAspect="1" noChangeArrowheads="1"/>
          </p:cNvPicPr>
          <p:nvPr/>
        </p:nvPicPr>
        <p:blipFill>
          <a:blip r:embed="rId2" cstate="print"/>
          <a:srcRect/>
          <a:stretch>
            <a:fillRect/>
          </a:stretch>
        </p:blipFill>
        <p:spPr bwMode="auto">
          <a:xfrm>
            <a:off x="-180528" y="0"/>
            <a:ext cx="9611544" cy="6858000"/>
          </a:xfrm>
          <a:prstGeom prst="rect">
            <a:avLst/>
          </a:prstGeom>
          <a:noFill/>
        </p:spPr>
      </p:pic>
      <p:pic>
        <p:nvPicPr>
          <p:cNvPr id="3074" name="Рисунок 49" descr="http://solnsad.ru/image-zveti/601_2766.jpg"/>
          <p:cNvPicPr>
            <a:picLocks noChangeAspect="1" noChangeArrowheads="1"/>
          </p:cNvPicPr>
          <p:nvPr/>
        </p:nvPicPr>
        <p:blipFill>
          <a:blip r:embed="rId3" cstate="print"/>
          <a:srcRect/>
          <a:stretch>
            <a:fillRect/>
          </a:stretch>
        </p:blipFill>
        <p:spPr bwMode="auto">
          <a:xfrm flipH="1">
            <a:off x="467544" y="332656"/>
            <a:ext cx="2232249" cy="1656184"/>
          </a:xfrm>
          <a:prstGeom prst="rect">
            <a:avLst/>
          </a:prstGeom>
          <a:noFill/>
          <a:ln w="9525">
            <a:noFill/>
            <a:miter lim="800000"/>
            <a:headEnd/>
            <a:tailEnd/>
          </a:ln>
        </p:spPr>
      </p:pic>
      <p:sp>
        <p:nvSpPr>
          <p:cNvPr id="4" name="TextBox 3"/>
          <p:cNvSpPr txBox="1"/>
          <p:nvPr/>
        </p:nvSpPr>
        <p:spPr>
          <a:xfrm>
            <a:off x="395536" y="2132856"/>
            <a:ext cx="2232248" cy="369332"/>
          </a:xfrm>
          <a:prstGeom prst="rect">
            <a:avLst/>
          </a:prstGeom>
          <a:noFill/>
        </p:spPr>
        <p:txBody>
          <a:bodyPr wrap="square" rtlCol="0">
            <a:spAutoFit/>
          </a:bodyPr>
          <a:lstStyle/>
          <a:p>
            <a:r>
              <a:rPr lang="kk-KZ" b="1" i="1" dirty="0">
                <a:latin typeface="Times New Roman" pitchFamily="18" charset="0"/>
                <a:cs typeface="Times New Roman" pitchFamily="18" charset="0"/>
              </a:rPr>
              <a:t>ақ Гүл Қызғалдақ </a:t>
            </a:r>
            <a:r>
              <a:rPr lang="kk-KZ" b="1" i="1" dirty="0" smtClean="0">
                <a:latin typeface="Times New Roman" pitchFamily="18" charset="0"/>
                <a:cs typeface="Times New Roman" pitchFamily="18" charset="0"/>
              </a:rPr>
              <a:t> </a:t>
            </a:r>
            <a:endParaRPr lang="ru-RU" b="1" i="1" dirty="0">
              <a:latin typeface="Times New Roman" pitchFamily="18" charset="0"/>
              <a:cs typeface="Times New Roman" pitchFamily="18" charset="0"/>
            </a:endParaRPr>
          </a:p>
        </p:txBody>
      </p:sp>
      <p:pic>
        <p:nvPicPr>
          <p:cNvPr id="3075" name="Рисунок 52" descr="http://solnsad.ru/image-zveti/601_2767.jpg"/>
          <p:cNvPicPr>
            <a:picLocks noChangeAspect="1" noChangeArrowheads="1"/>
          </p:cNvPicPr>
          <p:nvPr/>
        </p:nvPicPr>
        <p:blipFill>
          <a:blip r:embed="rId4" cstate="print"/>
          <a:srcRect/>
          <a:stretch>
            <a:fillRect/>
          </a:stretch>
        </p:blipFill>
        <p:spPr bwMode="auto">
          <a:xfrm>
            <a:off x="2915816" y="260648"/>
            <a:ext cx="2061195" cy="1584573"/>
          </a:xfrm>
          <a:prstGeom prst="rect">
            <a:avLst/>
          </a:prstGeom>
          <a:noFill/>
          <a:ln w="9525">
            <a:noFill/>
            <a:miter lim="800000"/>
            <a:headEnd/>
            <a:tailEnd/>
          </a:ln>
        </p:spPr>
      </p:pic>
      <p:sp>
        <p:nvSpPr>
          <p:cNvPr id="6" name="TextBox 5"/>
          <p:cNvSpPr txBox="1"/>
          <p:nvPr/>
        </p:nvSpPr>
        <p:spPr>
          <a:xfrm>
            <a:off x="2987824" y="1988840"/>
            <a:ext cx="2088232" cy="646331"/>
          </a:xfrm>
          <a:prstGeom prst="rect">
            <a:avLst/>
          </a:prstGeom>
          <a:noFill/>
        </p:spPr>
        <p:txBody>
          <a:bodyPr wrap="square" rtlCol="0">
            <a:spAutoFit/>
          </a:bodyPr>
          <a:lstStyle/>
          <a:p>
            <a:r>
              <a:rPr lang="kk-KZ" b="1" i="1" dirty="0">
                <a:latin typeface="Times New Roman" pitchFamily="18" charset="0"/>
                <a:cs typeface="Times New Roman" pitchFamily="18" charset="0"/>
              </a:rPr>
              <a:t>қызыл Гүл Қызғалдақ </a:t>
            </a:r>
            <a:r>
              <a:rPr lang="kk-KZ" b="1" i="1" dirty="0" smtClean="0">
                <a:latin typeface="Times New Roman" pitchFamily="18" charset="0"/>
                <a:cs typeface="Times New Roman" pitchFamily="18" charset="0"/>
              </a:rPr>
              <a:t> </a:t>
            </a:r>
            <a:endParaRPr lang="ru-RU" b="1" i="1" dirty="0">
              <a:latin typeface="Times New Roman" pitchFamily="18" charset="0"/>
              <a:cs typeface="Times New Roman" pitchFamily="18" charset="0"/>
            </a:endParaRPr>
          </a:p>
        </p:txBody>
      </p:sp>
      <p:pic>
        <p:nvPicPr>
          <p:cNvPr id="3076" name="Рисунок 55" descr="http://solnsad.ru/image-zveti/601_2750.jpg"/>
          <p:cNvPicPr>
            <a:picLocks noChangeAspect="1" noChangeArrowheads="1"/>
          </p:cNvPicPr>
          <p:nvPr/>
        </p:nvPicPr>
        <p:blipFill>
          <a:blip r:embed="rId5" cstate="print"/>
          <a:srcRect/>
          <a:stretch>
            <a:fillRect/>
          </a:stretch>
        </p:blipFill>
        <p:spPr bwMode="auto">
          <a:xfrm>
            <a:off x="5148064" y="260648"/>
            <a:ext cx="1775073" cy="1632198"/>
          </a:xfrm>
          <a:prstGeom prst="rect">
            <a:avLst/>
          </a:prstGeom>
          <a:noFill/>
          <a:ln w="9525">
            <a:noFill/>
            <a:miter lim="800000"/>
            <a:headEnd/>
            <a:tailEnd/>
          </a:ln>
        </p:spPr>
      </p:pic>
      <p:sp>
        <p:nvSpPr>
          <p:cNvPr id="8" name="TextBox 7"/>
          <p:cNvSpPr txBox="1"/>
          <p:nvPr/>
        </p:nvSpPr>
        <p:spPr>
          <a:xfrm>
            <a:off x="5076056" y="1988840"/>
            <a:ext cx="2016224" cy="646331"/>
          </a:xfrm>
          <a:prstGeom prst="rect">
            <a:avLst/>
          </a:prstGeom>
          <a:noFill/>
        </p:spPr>
        <p:txBody>
          <a:bodyPr wrap="square" rtlCol="0">
            <a:spAutoFit/>
          </a:bodyPr>
          <a:lstStyle/>
          <a:p>
            <a:r>
              <a:rPr lang="kk-KZ" b="1" i="1" dirty="0">
                <a:latin typeface="Times New Roman" pitchFamily="18" charset="0"/>
                <a:cs typeface="Times New Roman" pitchFamily="18" charset="0"/>
              </a:rPr>
              <a:t>жұпаргүл  Гүл Қызғалдақ </a:t>
            </a:r>
            <a:endParaRPr lang="ru-RU" b="1" i="1" dirty="0">
              <a:latin typeface="Times New Roman" pitchFamily="18" charset="0"/>
              <a:cs typeface="Times New Roman" pitchFamily="18" charset="0"/>
            </a:endParaRPr>
          </a:p>
        </p:txBody>
      </p:sp>
      <p:pic>
        <p:nvPicPr>
          <p:cNvPr id="3077" name="Рисунок 58" descr="http://solnsad.ru/image-zveti/601_1433.jpg"/>
          <p:cNvPicPr>
            <a:picLocks noChangeAspect="1" noChangeArrowheads="1"/>
          </p:cNvPicPr>
          <p:nvPr/>
        </p:nvPicPr>
        <p:blipFill>
          <a:blip r:embed="rId6" cstate="print"/>
          <a:srcRect/>
          <a:stretch>
            <a:fillRect/>
          </a:stretch>
        </p:blipFill>
        <p:spPr bwMode="auto">
          <a:xfrm>
            <a:off x="7308304" y="260648"/>
            <a:ext cx="1835696" cy="1584176"/>
          </a:xfrm>
          <a:prstGeom prst="rect">
            <a:avLst/>
          </a:prstGeom>
          <a:noFill/>
          <a:ln w="9525">
            <a:noFill/>
            <a:miter lim="800000"/>
            <a:headEnd/>
            <a:tailEnd/>
          </a:ln>
        </p:spPr>
      </p:pic>
      <p:sp>
        <p:nvSpPr>
          <p:cNvPr id="10" name="TextBox 9"/>
          <p:cNvSpPr txBox="1"/>
          <p:nvPr/>
        </p:nvSpPr>
        <p:spPr>
          <a:xfrm>
            <a:off x="7236296" y="2060848"/>
            <a:ext cx="1907704" cy="1200329"/>
          </a:xfrm>
          <a:prstGeom prst="rect">
            <a:avLst/>
          </a:prstGeom>
          <a:noFill/>
        </p:spPr>
        <p:txBody>
          <a:bodyPr wrap="square" rtlCol="0">
            <a:spAutoFit/>
          </a:bodyPr>
          <a:lstStyle/>
          <a:p>
            <a:r>
              <a:rPr lang="kk-KZ" b="1" i="1" dirty="0">
                <a:latin typeface="Times New Roman" pitchFamily="18" charset="0"/>
                <a:cs typeface="Times New Roman" pitchFamily="18" charset="0"/>
              </a:rPr>
              <a:t>күрең Гүл </a:t>
            </a:r>
            <a:r>
              <a:rPr lang="kk-KZ" b="1" i="1" dirty="0" smtClean="0">
                <a:latin typeface="Times New Roman" pitchFamily="18" charset="0"/>
                <a:cs typeface="Times New Roman" pitchFamily="18" charset="0"/>
              </a:rPr>
              <a:t>Қызғалдақ</a:t>
            </a:r>
            <a:endParaRPr lang="kk-KZ" dirty="0" smtClean="0"/>
          </a:p>
          <a:p>
            <a:endParaRPr lang="kk-KZ" dirty="0" smtClean="0"/>
          </a:p>
          <a:p>
            <a:r>
              <a:rPr lang="kk-KZ" dirty="0" smtClean="0"/>
              <a:t>,</a:t>
            </a:r>
            <a:endParaRPr lang="ru-RU" dirty="0"/>
          </a:p>
        </p:txBody>
      </p:sp>
      <p:pic>
        <p:nvPicPr>
          <p:cNvPr id="3078" name="Рисунок 61" descr="http://solnsad.ru/image-zveti/601_1434.jpg"/>
          <p:cNvPicPr>
            <a:picLocks noChangeAspect="1" noChangeArrowheads="1"/>
          </p:cNvPicPr>
          <p:nvPr/>
        </p:nvPicPr>
        <p:blipFill>
          <a:blip r:embed="rId7" cstate="print"/>
          <a:srcRect/>
          <a:stretch>
            <a:fillRect/>
          </a:stretch>
        </p:blipFill>
        <p:spPr bwMode="auto">
          <a:xfrm>
            <a:off x="323528" y="3068960"/>
            <a:ext cx="2160240" cy="1409700"/>
          </a:xfrm>
          <a:prstGeom prst="rect">
            <a:avLst/>
          </a:prstGeom>
          <a:noFill/>
          <a:ln w="9525">
            <a:noFill/>
            <a:miter lim="800000"/>
            <a:headEnd/>
            <a:tailEnd/>
          </a:ln>
        </p:spPr>
      </p:pic>
      <p:sp>
        <p:nvSpPr>
          <p:cNvPr id="12" name="TextBox 11"/>
          <p:cNvSpPr txBox="1"/>
          <p:nvPr/>
        </p:nvSpPr>
        <p:spPr>
          <a:xfrm>
            <a:off x="539552" y="4797152"/>
            <a:ext cx="1944216" cy="646331"/>
          </a:xfrm>
          <a:prstGeom prst="rect">
            <a:avLst/>
          </a:prstGeom>
          <a:noFill/>
        </p:spPr>
        <p:txBody>
          <a:bodyPr wrap="square" rtlCol="0">
            <a:spAutoFit/>
          </a:bodyPr>
          <a:lstStyle/>
          <a:p>
            <a:r>
              <a:rPr lang="kk-KZ" b="1" i="1" dirty="0">
                <a:latin typeface="Times New Roman" pitchFamily="18" charset="0"/>
                <a:cs typeface="Times New Roman" pitchFamily="18" charset="0"/>
              </a:rPr>
              <a:t>апельсин Гүл </a:t>
            </a:r>
            <a:r>
              <a:rPr lang="kk-KZ" b="1" i="1" dirty="0" smtClean="0">
                <a:latin typeface="Times New Roman" pitchFamily="18" charset="0"/>
                <a:cs typeface="Times New Roman" pitchFamily="18" charset="0"/>
              </a:rPr>
              <a:t>Қызғалдақ</a:t>
            </a:r>
            <a:endParaRPr lang="ru-RU" b="1" i="1" dirty="0">
              <a:latin typeface="Times New Roman" pitchFamily="18" charset="0"/>
              <a:cs typeface="Times New Roman" pitchFamily="18" charset="0"/>
            </a:endParaRPr>
          </a:p>
        </p:txBody>
      </p:sp>
      <p:pic>
        <p:nvPicPr>
          <p:cNvPr id="3079" name="Рисунок 64" descr="http://solnsad.ru/image-zveti/601_2748.jpg"/>
          <p:cNvPicPr>
            <a:picLocks noChangeAspect="1" noChangeArrowheads="1"/>
          </p:cNvPicPr>
          <p:nvPr/>
        </p:nvPicPr>
        <p:blipFill>
          <a:blip r:embed="rId8" cstate="print"/>
          <a:srcRect/>
          <a:stretch>
            <a:fillRect/>
          </a:stretch>
        </p:blipFill>
        <p:spPr bwMode="auto">
          <a:xfrm>
            <a:off x="2699792" y="3140968"/>
            <a:ext cx="2088232" cy="1409700"/>
          </a:xfrm>
          <a:prstGeom prst="rect">
            <a:avLst/>
          </a:prstGeom>
          <a:noFill/>
          <a:ln w="9525">
            <a:noFill/>
            <a:miter lim="800000"/>
            <a:headEnd/>
            <a:tailEnd/>
          </a:ln>
        </p:spPr>
      </p:pic>
      <p:sp>
        <p:nvSpPr>
          <p:cNvPr id="3080" name="Rectangle 8"/>
          <p:cNvSpPr>
            <a:spLocks noChangeArrowheads="1"/>
          </p:cNvSpPr>
          <p:nvPr/>
        </p:nvSpPr>
        <p:spPr bwMode="auto">
          <a:xfrm rot="10800000" flipV="1">
            <a:off x="2843804" y="4700807"/>
            <a:ext cx="1656185"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b="1" i="1" u="none" strike="noStrike" cap="none" normalizeH="0" baseline="0" dirty="0" smtClean="0">
                <a:ln>
                  <a:noFill/>
                </a:ln>
                <a:solidFill>
                  <a:srgbClr val="224422"/>
                </a:solidFill>
                <a:effectLst/>
                <a:latin typeface="Times New Roman" pitchFamily="18" charset="0"/>
                <a:ea typeface="Calibri" pitchFamily="34" charset="0"/>
                <a:cs typeface="Times New Roman" pitchFamily="18" charset="0"/>
              </a:rPr>
              <a:t>сары Гүл Қызғалдақ </a:t>
            </a:r>
            <a:endParaRPr kumimoji="0" lang="kk-KZ" sz="1100" b="0" i="0" u="none" strike="noStrike" cap="none" normalizeH="0" baseline="0" dirty="0" smtClean="0">
              <a:ln>
                <a:noFill/>
              </a:ln>
              <a:solidFill>
                <a:srgbClr val="224422"/>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81" name="Рисунок 67" descr="http://solnsad.ru/image-zveti/601_2751.jpg"/>
          <p:cNvPicPr>
            <a:picLocks noChangeAspect="1" noChangeArrowheads="1"/>
          </p:cNvPicPr>
          <p:nvPr/>
        </p:nvPicPr>
        <p:blipFill>
          <a:blip r:embed="rId9" cstate="print"/>
          <a:srcRect/>
          <a:stretch>
            <a:fillRect/>
          </a:stretch>
        </p:blipFill>
        <p:spPr bwMode="auto">
          <a:xfrm>
            <a:off x="4932040" y="3140968"/>
            <a:ext cx="2088232" cy="1481708"/>
          </a:xfrm>
          <a:prstGeom prst="rect">
            <a:avLst/>
          </a:prstGeom>
          <a:noFill/>
          <a:ln w="9525">
            <a:noFill/>
            <a:miter lim="800000"/>
            <a:headEnd/>
            <a:tailEnd/>
          </a:ln>
        </p:spPr>
      </p:pic>
      <p:sp>
        <p:nvSpPr>
          <p:cNvPr id="17" name="TextBox 16"/>
          <p:cNvSpPr txBox="1"/>
          <p:nvPr/>
        </p:nvSpPr>
        <p:spPr>
          <a:xfrm>
            <a:off x="5148064" y="4797152"/>
            <a:ext cx="1944216" cy="646331"/>
          </a:xfrm>
          <a:prstGeom prst="rect">
            <a:avLst/>
          </a:prstGeom>
          <a:noFill/>
        </p:spPr>
        <p:txBody>
          <a:bodyPr wrap="square" rtlCol="0">
            <a:spAutoFit/>
          </a:bodyPr>
          <a:lstStyle/>
          <a:p>
            <a:r>
              <a:rPr lang="kk-KZ" b="1" i="1" dirty="0">
                <a:latin typeface="Times New Roman" pitchFamily="18" charset="0"/>
                <a:cs typeface="Times New Roman" pitchFamily="18" charset="0"/>
              </a:rPr>
              <a:t>қызыл Гүл Қызғалдақ </a:t>
            </a:r>
            <a:endParaRPr lang="ru-RU" b="1" i="1" dirty="0">
              <a:latin typeface="Times New Roman" pitchFamily="18" charset="0"/>
              <a:cs typeface="Times New Roman" pitchFamily="18" charset="0"/>
            </a:endParaRPr>
          </a:p>
        </p:txBody>
      </p:sp>
      <p:pic>
        <p:nvPicPr>
          <p:cNvPr id="3082" name="Рисунок 70" descr="http://solnsad.ru/image-zveti/601_2747.jpg"/>
          <p:cNvPicPr>
            <a:picLocks noChangeAspect="1" noChangeArrowheads="1"/>
          </p:cNvPicPr>
          <p:nvPr/>
        </p:nvPicPr>
        <p:blipFill>
          <a:blip r:embed="rId10" cstate="print"/>
          <a:srcRect/>
          <a:stretch>
            <a:fillRect/>
          </a:stretch>
        </p:blipFill>
        <p:spPr bwMode="auto">
          <a:xfrm>
            <a:off x="7308304" y="3140968"/>
            <a:ext cx="2016224" cy="1440159"/>
          </a:xfrm>
          <a:prstGeom prst="rect">
            <a:avLst/>
          </a:prstGeom>
          <a:noFill/>
          <a:ln w="9525">
            <a:noFill/>
            <a:miter lim="800000"/>
            <a:headEnd/>
            <a:tailEnd/>
          </a:ln>
        </p:spPr>
      </p:pic>
      <p:sp>
        <p:nvSpPr>
          <p:cNvPr id="3083" name="Rectangle 11"/>
          <p:cNvSpPr>
            <a:spLocks noChangeArrowheads="1"/>
          </p:cNvSpPr>
          <p:nvPr/>
        </p:nvSpPr>
        <p:spPr bwMode="auto">
          <a:xfrm>
            <a:off x="0" y="105489"/>
            <a:ext cx="219932"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000" b="0" i="0" u="none" strike="noStrike" cap="none" normalizeH="0" baseline="0" dirty="0" smtClean="0">
                <a:ln>
                  <a:noFill/>
                </a:ln>
                <a:solidFill>
                  <a:srgbClr val="224422"/>
                </a:solidFill>
                <a:effectLst/>
                <a:latin typeface="Arial" pitchFamily="34" charset="0"/>
                <a:ea typeface="Calibri" pitchFamily="34" charset="0"/>
                <a:cs typeface="Times New Roman" pitchFamily="18" charset="0"/>
              </a:rPr>
              <a:t>,</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86" name="Rectangle 14"/>
          <p:cNvSpPr>
            <a:spLocks noChangeArrowheads="1"/>
          </p:cNvSpPr>
          <p:nvPr/>
        </p:nvSpPr>
        <p:spPr bwMode="auto">
          <a:xfrm rot="10800000" flipV="1">
            <a:off x="7524328" y="4724219"/>
            <a:ext cx="161967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b="1" i="1" u="none" strike="noStrike" cap="none" normalizeH="0" baseline="0" dirty="0" smtClean="0">
                <a:ln>
                  <a:noFill/>
                </a:ln>
                <a:solidFill>
                  <a:srgbClr val="224422"/>
                </a:solidFill>
                <a:effectLst/>
                <a:latin typeface="Times New Roman" pitchFamily="18" charset="0"/>
                <a:ea typeface="Calibri" pitchFamily="34" charset="0"/>
                <a:cs typeface="Times New Roman" pitchFamily="18" charset="0"/>
              </a:rPr>
              <a:t>күлгін Гүл Қызғалдақ </a:t>
            </a:r>
            <a:r>
              <a:rPr kumimoji="0" lang="kk-KZ" sz="1050" b="0" i="0" u="none" strike="noStrike" cap="none" normalizeH="0" baseline="0" dirty="0" smtClean="0">
                <a:ln>
                  <a:noFill/>
                </a:ln>
                <a:solidFill>
                  <a:srgbClr val="224422"/>
                </a:solidFill>
                <a:effectLst/>
                <a:latin typeface="Arial" pitchFamily="34" charset="0"/>
                <a:ea typeface="Calibri" pitchFamily="34" charset="0"/>
                <a:cs typeface="Times New Roman" pitchFamily="18" charset="0"/>
              </a:rPr>
              <a:t>,</a:t>
            </a:r>
            <a:endParaRPr kumimoji="0" lang="kk-KZ"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ocuments and Settings\UralSOFT\Мои документы\ж\слайд\уакуйаса.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179512" y="260648"/>
            <a:ext cx="8712968" cy="6370975"/>
          </a:xfrm>
          <a:prstGeom prst="rect">
            <a:avLst/>
          </a:prstGeom>
        </p:spPr>
        <p:txBody>
          <a:bodyPr wrap="square">
            <a:spAutoFit/>
          </a:bodyPr>
          <a:lstStyle/>
          <a:p>
            <a:r>
              <a:rPr lang="ru-RU" sz="2400" b="1" i="1" dirty="0" err="1" smtClean="0">
                <a:latin typeface="Times New Roman" pitchFamily="18" charset="0"/>
                <a:cs typeface="Times New Roman" pitchFamily="18" charset="0"/>
              </a:rPr>
              <a:t>Күтімі</a:t>
            </a:r>
            <a:endParaRPr lang="ru-RU" sz="2400" b="1" i="1" dirty="0" smtClean="0">
              <a:latin typeface="Times New Roman" pitchFamily="18" charset="0"/>
              <a:cs typeface="Times New Roman" pitchFamily="18" charset="0"/>
            </a:endParaRPr>
          </a:p>
          <a:p>
            <a:r>
              <a:rPr lang="ru-RU" sz="2400" b="1" i="1" dirty="0">
                <a:latin typeface="Times New Roman" pitchFamily="18" charset="0"/>
                <a:cs typeface="Times New Roman" pitchFamily="18" charset="0"/>
              </a:rPr>
              <a:t/>
            </a:r>
            <a:br>
              <a:rPr lang="ru-RU" sz="2400" b="1" i="1" dirty="0">
                <a:latin typeface="Times New Roman" pitchFamily="18" charset="0"/>
                <a:cs typeface="Times New Roman" pitchFamily="18" charset="0"/>
              </a:rPr>
            </a:br>
            <a:r>
              <a:rPr lang="ru-RU" sz="2400" b="1" i="1" dirty="0" err="1">
                <a:latin typeface="Times New Roman" pitchFamily="18" charset="0"/>
                <a:cs typeface="Times New Roman" pitchFamily="18" charset="0"/>
              </a:rPr>
              <a:t>Гүлдеп бітіп</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жапырағы </a:t>
            </a:r>
            <a:r>
              <a:rPr lang="ru-RU" sz="2400" b="1" i="1" dirty="0">
                <a:latin typeface="Times New Roman" pitchFamily="18" charset="0"/>
                <a:cs typeface="Times New Roman" pitchFamily="18" charset="0"/>
              </a:rPr>
              <a:t>мен </a:t>
            </a:r>
            <a:r>
              <a:rPr lang="ru-RU" sz="2400" b="1" i="1" dirty="0" err="1">
                <a:latin typeface="Times New Roman" pitchFamily="18" charset="0"/>
                <a:cs typeface="Times New Roman" pitchFamily="18" charset="0"/>
              </a:rPr>
              <a:t>сабағы қураған соң пиязшығын қазып алып</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кептіріп</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құрғақ орында</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сақтап қою керек</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Күзде қайтадан қолайлы орынға егеді</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Ашық күн көзін, құнарлы, жеңіл топырақты ұнатады.</a:t>
            </a:r>
            <a:r>
              <a:rPr lang="ru-RU" sz="2400" b="1" i="1" dirty="0">
                <a:latin typeface="Times New Roman" pitchFamily="18" charset="0"/>
                <a:cs typeface="Times New Roman" pitchFamily="18" charset="0"/>
              </a:rPr>
              <a:t/>
            </a:r>
            <a:br>
              <a:rPr lang="ru-RU" sz="2400" b="1" i="1" dirty="0">
                <a:latin typeface="Times New Roman" pitchFamily="18" charset="0"/>
                <a:cs typeface="Times New Roman" pitchFamily="18" charset="0"/>
              </a:rPr>
            </a:br>
            <a:r>
              <a:rPr lang="ru-RU" sz="2400" b="1" i="1" dirty="0">
                <a:latin typeface="Times New Roman" pitchFamily="18" charset="0"/>
                <a:cs typeface="Times New Roman" pitchFamily="18" charset="0"/>
              </a:rPr>
              <a:t/>
            </a:r>
            <a:br>
              <a:rPr lang="ru-RU" sz="2400" b="1" i="1" dirty="0">
                <a:latin typeface="Times New Roman" pitchFamily="18" charset="0"/>
                <a:cs typeface="Times New Roman" pitchFamily="18" charset="0"/>
              </a:rPr>
            </a:br>
            <a:r>
              <a:rPr lang="ru-RU" sz="2400" b="1" i="1" dirty="0" err="1">
                <a:latin typeface="Times New Roman" pitchFamily="18" charset="0"/>
                <a:cs typeface="Times New Roman" pitchFamily="18" charset="0"/>
              </a:rPr>
              <a:t>Көбейту </a:t>
            </a:r>
            <a:r>
              <a:rPr lang="ru-RU" sz="2400" b="1" i="1" dirty="0" err="1" smtClean="0">
                <a:latin typeface="Times New Roman" pitchFamily="18" charset="0"/>
                <a:cs typeface="Times New Roman" pitchFamily="18" charset="0"/>
              </a:rPr>
              <a:t>жолдары</a:t>
            </a:r>
            <a:endParaRPr lang="ru-RU" sz="2400" b="1" i="1" dirty="0" smtClean="0">
              <a:latin typeface="Times New Roman" pitchFamily="18" charset="0"/>
              <a:cs typeface="Times New Roman" pitchFamily="18" charset="0"/>
            </a:endParaRPr>
          </a:p>
          <a:p>
            <a:r>
              <a:rPr lang="ru-RU" sz="2400" b="1" i="1" dirty="0">
                <a:latin typeface="Times New Roman" pitchFamily="18" charset="0"/>
                <a:cs typeface="Times New Roman" pitchFamily="18" charset="0"/>
              </a:rPr>
              <a:t/>
            </a:r>
            <a:br>
              <a:rPr lang="ru-RU" sz="2400" b="1" i="1" dirty="0">
                <a:latin typeface="Times New Roman" pitchFamily="18" charset="0"/>
                <a:cs typeface="Times New Roman" pitchFamily="18" charset="0"/>
              </a:rPr>
            </a:br>
            <a:r>
              <a:rPr lang="ru-RU" sz="2400" b="1" i="1" dirty="0" err="1">
                <a:latin typeface="Times New Roman" pitchFamily="18" charset="0"/>
                <a:cs typeface="Times New Roman" pitchFamily="18" charset="0"/>
              </a:rPr>
              <a:t>Пиязшықтан бөліп алынған балапандарын</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отырғызу арқылы көбейтіледі.</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Суық түскенше тамырланып</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үлгеруі үшін, күздің алғашқы айларында</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егу</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керек</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Отырғызу тереңдігі пиязшық көлемінен екі</a:t>
            </a:r>
            <a:r>
              <a:rPr lang="ru-RU" sz="2400" b="1" i="1" dirty="0">
                <a:latin typeface="Times New Roman" pitchFamily="18" charset="0"/>
                <a:cs typeface="Times New Roman" pitchFamily="18" charset="0"/>
              </a:rPr>
              <a:t> - </a:t>
            </a:r>
            <a:r>
              <a:rPr lang="ru-RU" sz="2400" b="1" i="1" dirty="0" err="1">
                <a:latin typeface="Times New Roman" pitchFamily="18" charset="0"/>
                <a:cs typeface="Times New Roman" pitchFamily="18" charset="0"/>
              </a:rPr>
              <a:t>үш есе</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терең болуы</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тиіс</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(пиязшықтың ұзындығы </a:t>
            </a:r>
            <a:r>
              <a:rPr lang="ru-RU" sz="2400" b="1" i="1" dirty="0">
                <a:latin typeface="Times New Roman" pitchFamily="18" charset="0"/>
                <a:cs typeface="Times New Roman" pitchFamily="18" charset="0"/>
              </a:rPr>
              <a:t>4 см </a:t>
            </a:r>
            <a:r>
              <a:rPr lang="ru-RU" sz="2400" b="1" i="1" dirty="0" err="1">
                <a:latin typeface="Times New Roman" pitchFamily="18" charset="0"/>
                <a:cs typeface="Times New Roman" pitchFamily="18" charset="0"/>
              </a:rPr>
              <a:t>болса</a:t>
            </a:r>
            <a:r>
              <a:rPr lang="ru-RU" sz="2400" b="1" i="1" dirty="0">
                <a:latin typeface="Times New Roman" pitchFamily="18" charset="0"/>
                <a:cs typeface="Times New Roman" pitchFamily="18" charset="0"/>
              </a:rPr>
              <a:t> 8 - 12 см </a:t>
            </a:r>
            <a:r>
              <a:rPr lang="ru-RU" sz="2400" b="1" i="1" dirty="0" err="1">
                <a:latin typeface="Times New Roman" pitchFamily="18" charset="0"/>
                <a:cs typeface="Times New Roman" pitchFamily="18" charset="0"/>
              </a:rPr>
              <a:t>тереңдікте егу</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керек</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Пиязшықтардың арақашықтығы биіктігіне</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қарай </a:t>
            </a:r>
            <a:r>
              <a:rPr lang="ru-RU" sz="2400" b="1" i="1" dirty="0">
                <a:latin typeface="Times New Roman" pitchFamily="18" charset="0"/>
                <a:cs typeface="Times New Roman" pitchFamily="18" charset="0"/>
              </a:rPr>
              <a:t>10 - 20 см - </a:t>
            </a:r>
            <a:r>
              <a:rPr lang="ru-RU" sz="2400" b="1" i="1" dirty="0" err="1">
                <a:latin typeface="Times New Roman" pitchFamily="18" charset="0"/>
                <a:cs typeface="Times New Roman" pitchFamily="18" charset="0"/>
              </a:rPr>
              <a:t>ден</a:t>
            </a:r>
            <a:r>
              <a:rPr lang="ru-RU" sz="2400" b="1" i="1" dirty="0">
                <a:latin typeface="Times New Roman" pitchFamily="18" charset="0"/>
                <a:cs typeface="Times New Roman" pitchFamily="18" charset="0"/>
              </a:rPr>
              <a:t> кем </a:t>
            </a:r>
            <a:r>
              <a:rPr lang="ru-RU" sz="2400" b="1" i="1" dirty="0" err="1">
                <a:latin typeface="Times New Roman" pitchFamily="18" charset="0"/>
                <a:cs typeface="Times New Roman" pitchFamily="18" charset="0"/>
              </a:rPr>
              <a:t>болмағаны жөн</a:t>
            </a:r>
            <a:r>
              <a:rPr lang="ru-RU" sz="2400" b="1" i="1" dirty="0">
                <a:latin typeface="Times New Roman" pitchFamily="18" charset="0"/>
                <a:cs typeface="Times New Roman" pitchFamily="18" charset="0"/>
              </a:rPr>
              <a:t>.</a:t>
            </a:r>
            <a:br>
              <a:rPr lang="ru-RU" sz="2400" b="1" i="1" dirty="0">
                <a:latin typeface="Times New Roman" pitchFamily="18" charset="0"/>
                <a:cs typeface="Times New Roman" pitchFamily="18" charset="0"/>
              </a:rPr>
            </a:br>
            <a:endParaRPr lang="ru-RU" sz="24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TotalTime>
  <Words>621</Words>
  <Application>Microsoft Office PowerPoint</Application>
  <PresentationFormat>Экран (4:3)</PresentationFormat>
  <Paragraphs>69</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жанеркеша</dc:creator>
  <cp:lastModifiedBy>жанеркеша</cp:lastModifiedBy>
  <cp:revision>12</cp:revision>
  <dcterms:created xsi:type="dcterms:W3CDTF">2019-02-26T12:53:03Z</dcterms:created>
  <dcterms:modified xsi:type="dcterms:W3CDTF">2019-03-10T13:41:57Z</dcterms:modified>
</cp:coreProperties>
</file>