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71" r:id="rId8"/>
    <p:sldId id="272" r:id="rId9"/>
    <p:sldId id="273" r:id="rId10"/>
    <p:sldId id="265" r:id="rId11"/>
    <p:sldId id="266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йнура Таменова" initials="АТ" lastIdx="4" clrIdx="0">
    <p:extLst>
      <p:ext uri="{19B8F6BF-5375-455C-9EA6-DF929625EA0E}">
        <p15:presenceInfo xmlns:p15="http://schemas.microsoft.com/office/powerpoint/2012/main" userId="2f51fb15601db3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m.wikipedia.org/wiki/%D0%9F%D1%80%D0%B8%D1%81%D1%82%D0%B0%D0%B2%D0%BA%D0%B0_(%D0%BB%D0%B8%D0%BD%D0%B3%D0%B2%D0%B8%D1%81%D1%82%D0%B8%D0%BA%D0%B0)" TargetMode="External"/><Relationship Id="rId3" Type="http://schemas.openxmlformats.org/officeDocument/2006/relationships/hyperlink" Target="https://ru.m.wikipedia.org/wiki/%D0%9A%D0%B8%D1%80%D0%B8%D0%BB%D0%BB%D0%B8%D1%86%D0%B0" TargetMode="External"/><Relationship Id="rId7" Type="http://schemas.openxmlformats.org/officeDocument/2006/relationships/hyperlink" Target="https://ru.m.wikipedia.org/wiki/%D0%90%D0%BB%D0%B5%D1%84_(%D0%B1%D1%83%D0%BA%D0%B2%D0%B0_%D1%84%D0%B8%D0%BD%D0%B8%D0%BA%D0%B8%D0%B9%D1%81%D0%BA%D0%BE%D0%B3%D0%BE_%D0%B0%D0%BB%D1%84%D0%B0%D0%B2%D0%B8%D1%82%D0%B0)" TargetMode="External"/><Relationship Id="rId2" Type="http://schemas.openxmlformats.org/officeDocument/2006/relationships/hyperlink" Target="https://ru.m.wikipedia.org/wiki/%D0%90%D0%BB%D1%84%D0%B0%D0%B2%D0%B8%D1%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m.wikipedia.org/wiki/%D0%94%D1%80%D0%B5%D0%B2%D0%BD%D0%B5%D0%B3%D1%80%D0%B5%D1%87%D0%B5%D1%81%D0%BA%D0%B8%D0%B9_%D1%8F%D0%B7%D1%8B%D0%BA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ru.m.wikipedia.org/wiki/%D0%9C%D0%B5%D1%81%D1%82%D0%BE%D0%B8%D0%BC%D0%B5%D0%BD%D0%B8%D0%B5" TargetMode="External"/><Relationship Id="rId10" Type="http://schemas.openxmlformats.org/officeDocument/2006/relationships/hyperlink" Target="https://ru.m.wikipedia.org/wiki/%D0%A1%D0%BB%D0%BE%D0%B2%D0%BE" TargetMode="External"/><Relationship Id="rId4" Type="http://schemas.openxmlformats.org/officeDocument/2006/relationships/hyperlink" Target="https://ru.m.wikipedia.org/wiki/%D0%A1%D1%82%D0%B0%D1%80%D0%BE%D1%81%D0%BB%D0%B0%D0%B2%D1%8F%D0%BD%D1%81%D0%BA%D0%B0%D1%8F_%D0%B0%D0%B7%D0%B1%D1%83%D0%BA%D0%B0" TargetMode="External"/><Relationship Id="rId9" Type="http://schemas.openxmlformats.org/officeDocument/2006/relationships/hyperlink" Target="https://ru.m.wikipedia.org/wiki/%D0%93%D0%BB%D0%B0%D1%81%D0%BD%D1%8B%D0%B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E2FA37-E122-8347-8AE5-E3540829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90600"/>
            <a:ext cx="3251200" cy="2438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6FF552-4D0F-D145-8994-544061327789}"/>
              </a:ext>
            </a:extLst>
          </p:cNvPr>
          <p:cNvSpPr txBox="1"/>
          <p:nvPr/>
        </p:nvSpPr>
        <p:spPr>
          <a:xfrm>
            <a:off x="1098378" y="990601"/>
            <a:ext cx="789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 </a:t>
            </a:r>
            <a:r>
              <a:rPr lang="ru-RU" b="1" dirty="0"/>
              <a:t>Презентация на  тему: «БУКВАА»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35D8AA-486D-6549-86FB-2165D4548EB4}"/>
              </a:ext>
            </a:extLst>
          </p:cNvPr>
          <p:cNvSpPr txBox="1"/>
          <p:nvPr/>
        </p:nvSpPr>
        <p:spPr>
          <a:xfrm rot="21376112">
            <a:off x="4611540" y="4804564"/>
            <a:ext cx="622012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dirty="0"/>
              <a:t> </a:t>
            </a:r>
            <a:r>
              <a:rPr lang="ru-RU" b="1" dirty="0"/>
              <a:t>Подготовил ученик 1-а класса  </a:t>
            </a:r>
            <a:r>
              <a:rPr lang="ru-RU" b="1" dirty="0" err="1"/>
              <a:t>Ажигов</a:t>
            </a:r>
            <a:r>
              <a:rPr lang="ru-RU" b="1" dirty="0"/>
              <a:t> Адам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698A43-35D9-764A-A176-B57C19EE6081}"/>
              </a:ext>
            </a:extLst>
          </p:cNvPr>
          <p:cNvSpPr txBox="1"/>
          <p:nvPr/>
        </p:nvSpPr>
        <p:spPr>
          <a:xfrm rot="21352796">
            <a:off x="5051716" y="5256264"/>
            <a:ext cx="559310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dirty="0"/>
              <a:t>Руководитель: Смаилова </a:t>
            </a:r>
            <a:r>
              <a:rPr lang="ru-RU" dirty="0" err="1"/>
              <a:t>Сауле</a:t>
            </a:r>
            <a:r>
              <a:rPr lang="ru-RU" dirty="0"/>
              <a:t> </a:t>
            </a:r>
            <a:r>
              <a:rPr lang="ru-RU" dirty="0" err="1"/>
              <a:t>Айтановна</a:t>
            </a:r>
            <a:r>
              <a:rPr lang="ru-RU" dirty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624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CF3E6D4-0E87-ED48-8495-54ABDA37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954" y="985110"/>
            <a:ext cx="3432432" cy="4887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8AA98-B629-6841-981D-8AA6DA8BADF4}"/>
              </a:ext>
            </a:extLst>
          </p:cNvPr>
          <p:cNvSpPr txBox="1"/>
          <p:nvPr/>
        </p:nvSpPr>
        <p:spPr>
          <a:xfrm>
            <a:off x="5129770" y="338438"/>
            <a:ext cx="1828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b="1" dirty="0" err="1"/>
              <a:t>Физминутка</a:t>
            </a:r>
            <a:endParaRPr lang="ru-RU" b="1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A2BDE8AC-742A-AF47-AD79-9A2FA499A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4444" y="523103"/>
            <a:ext cx="3008527" cy="4213653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D746B8FA-6DB4-2648-ACC0-836EF0505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41" y="338438"/>
            <a:ext cx="2904867" cy="42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7B4C0C-8972-7245-8488-048B032BA826}"/>
              </a:ext>
            </a:extLst>
          </p:cNvPr>
          <p:cNvSpPr txBox="1"/>
          <p:nvPr/>
        </p:nvSpPr>
        <p:spPr>
          <a:xfrm rot="21076494">
            <a:off x="2539999" y="2986559"/>
            <a:ext cx="435919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b="1" dirty="0"/>
              <a:t>ВСЕМ СПАСИБО ВСЕМ ПОКААА!!! </a:t>
            </a:r>
          </a:p>
        </p:txBody>
      </p:sp>
    </p:spTree>
    <p:extLst>
      <p:ext uri="{BB962C8B-B14F-4D97-AF65-F5344CB8AC3E}">
        <p14:creationId xmlns:p14="http://schemas.microsoft.com/office/powerpoint/2010/main" val="31063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9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50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789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6E72AA5-450F-3E46-AD79-1855D8CC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99" y="1367696"/>
            <a:ext cx="7361801" cy="4122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EDF6A-9D34-204B-BBC4-9CBCACB91BE4}"/>
              </a:ext>
            </a:extLst>
          </p:cNvPr>
          <p:cNvSpPr txBox="1"/>
          <p:nvPr/>
        </p:nvSpPr>
        <p:spPr>
          <a:xfrm>
            <a:off x="4517080" y="592655"/>
            <a:ext cx="315783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b="1" dirty="0"/>
              <a:t>ЗНАКОМСТВО С БУКВОЙ 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0E59BE8-0901-2148-AA48-7D27DDD4D943}"/>
              </a:ext>
            </a:extLst>
          </p:cNvPr>
          <p:cNvSpPr>
            <a:spLocks noGrp="1"/>
          </p:cNvSpPr>
          <p:nvPr/>
        </p:nvSpPr>
        <p:spPr>
          <a:xfrm>
            <a:off x="898646" y="1773406"/>
            <a:ext cx="10394707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9BA9EF-BFB8-A843-A239-DE70F01FFF74}"/>
              </a:ext>
            </a:extLst>
          </p:cNvPr>
          <p:cNvSpPr txBox="1"/>
          <p:nvPr/>
        </p:nvSpPr>
        <p:spPr>
          <a:xfrm>
            <a:off x="1853514" y="908892"/>
            <a:ext cx="8855675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А, а — первая буква всех 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2" tooltip="Алфавит"/>
              </a:rPr>
              <a:t>алфавитов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 на 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3" tooltip="Кириллица"/>
              </a:rPr>
              <a:t>кириллической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 основе. В 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4" tooltip="Старославянская азбука"/>
              </a:rPr>
              <a:t>старославянской азбуке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 носит название «аз», означающее русское 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5" tooltip="Местоимение"/>
              </a:rPr>
              <a:t>местоимение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 «я». Восходит к 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6" tooltip="Древнегреческий язык"/>
              </a:rPr>
              <a:t>др.-</a:t>
            </a:r>
            <a:r>
              <a:rPr lang="ru-RU" b="1" i="0" u="none" strike="noStrike" dirty="0" err="1">
                <a:solidFill>
                  <a:srgbClr val="6B4BA1"/>
                </a:solidFill>
                <a:effectLst/>
                <a:latin typeface="Helvetica Neue" panose="02000503000000020004" pitchFamily="2"/>
                <a:hlinkClick r:id="rId6" tooltip="Древнегреческий язык"/>
              </a:rPr>
              <a:t>греч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6" tooltip="Древнегреческий язык"/>
              </a:rPr>
              <a:t>.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 </a:t>
            </a:r>
            <a:r>
              <a:rPr lang="el-GR" b="1" i="0" dirty="0">
                <a:solidFill>
                  <a:srgbClr val="222222"/>
                </a:solidFill>
                <a:effectLst/>
                <a:latin typeface="palatino linotype" panose="020F0502020204030204" pitchFamily="34" charset="0"/>
              </a:rPr>
              <a:t>α</a:t>
            </a:r>
            <a:r>
              <a:rPr lang="el-GR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 (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альфа), а эта последняя — к финикийскому «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7" tooltip="Алеф (буква финикийского алфавита)"/>
              </a:rPr>
              <a:t>Алеф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». 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8" tooltip="Приставка (лингвистика)"/>
              </a:rPr>
              <a:t>Приставка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 «а» (перед 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9" tooltip="Гласные"/>
              </a:rPr>
              <a:t>гласными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. — «ан») в заимствованных </a:t>
            </a:r>
            <a:r>
              <a:rPr lang="ru-RU" b="1" i="0" u="none" strike="noStrike" dirty="0" err="1">
                <a:solidFill>
                  <a:srgbClr val="6B4BA1"/>
                </a:solidFill>
                <a:effectLst/>
                <a:latin typeface="Helvetica Neue" panose="02000503000000020004" pitchFamily="2"/>
                <a:hlinkClick r:id="rId10" tooltip="Слово"/>
              </a:rPr>
              <a:t>словах</a:t>
            </a:r>
            <a:r>
              <a:rPr lang="ru-RU" b="1" i="0" dirty="0" err="1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обозначает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 отсутствие признака, выраженного основной частью </a:t>
            </a:r>
            <a:r>
              <a:rPr lang="ru-RU" b="1" i="0" u="none" strike="noStrike" dirty="0">
                <a:solidFill>
                  <a:srgbClr val="6B4BA1"/>
                </a:solidFill>
                <a:effectLst/>
                <a:latin typeface="Helvetica Neue" panose="02000503000000020004" pitchFamily="2"/>
                <a:hlinkClick r:id="rId10" tooltip="Слово"/>
              </a:rPr>
              <a:t>слова</a:t>
            </a:r>
            <a:r>
              <a:rPr lang="ru-RU" b="1" i="0" dirty="0">
                <a:solidFill>
                  <a:srgbClr val="222222"/>
                </a:solidFill>
                <a:effectLst/>
                <a:latin typeface="Helvetica Neue" panose="02000503000000020004" pitchFamily="2"/>
              </a:rPr>
              <a:t>. 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B1D28-A26D-204E-A318-07743E2CB330}"/>
              </a:ext>
            </a:extLst>
          </p:cNvPr>
          <p:cNvSpPr txBox="1"/>
          <p:nvPr/>
        </p:nvSpPr>
        <p:spPr>
          <a:xfrm>
            <a:off x="2994797" y="3092105"/>
            <a:ext cx="6126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2815E2-061A-3647-87F6-EFADDDFB6A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9060" y="3092105"/>
            <a:ext cx="6513880" cy="21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7C462C0-331F-954E-A833-673DE0ABE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65" y="380534"/>
            <a:ext cx="3556640" cy="3326493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EF1B7EF5-9DDE-7E49-858C-1D8C9101D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800" y="96247"/>
            <a:ext cx="4668776" cy="2902154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2AEF8013-8363-FE4D-BADA-7298CA713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412" y="2998401"/>
            <a:ext cx="4668776" cy="33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5C831CB-A9F4-1D43-AB3D-A200B7AC6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16" y="0"/>
            <a:ext cx="6824132" cy="51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4AB08-F1AD-4C40-8CDC-1CA2E6C2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08" y="495779"/>
            <a:ext cx="5795664" cy="3245572"/>
          </a:xfrm>
          <a:prstGeom prst="rect">
            <a:avLst/>
          </a:prstGeom>
        </p:spPr>
      </p:pic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4806A2E3-D17B-F148-97D4-0F875171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33" y="1695689"/>
            <a:ext cx="5237896" cy="3466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EDA4B9-C1AB-9043-9EF3-08EDC4B004D7}"/>
              </a:ext>
            </a:extLst>
          </p:cNvPr>
          <p:cNvSpPr txBox="1"/>
          <p:nvPr/>
        </p:nvSpPr>
        <p:spPr>
          <a:xfrm>
            <a:off x="7744431" y="495779"/>
            <a:ext cx="321189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dirty="0"/>
              <a:t>Творческая работа : «АЗБУКА СВОИМИ РУКАМИ»</a:t>
            </a:r>
          </a:p>
        </p:txBody>
      </p:sp>
    </p:spTree>
    <p:extLst>
      <p:ext uri="{BB962C8B-B14F-4D97-AF65-F5344CB8AC3E}">
        <p14:creationId xmlns:p14="http://schemas.microsoft.com/office/powerpoint/2010/main" val="381091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E71AF58-8122-8843-AA91-38320D62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3221">
            <a:off x="1689390" y="2554025"/>
            <a:ext cx="3190876" cy="363444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BAE28FC-1BA8-E04A-BDC3-7F56A7FB7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85416" y="77350"/>
            <a:ext cx="2265240" cy="3482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EC275C-6F79-5F4F-B7AB-04A680BB3BB7}"/>
              </a:ext>
            </a:extLst>
          </p:cNvPr>
          <p:cNvSpPr txBox="1"/>
          <p:nvPr/>
        </p:nvSpPr>
        <p:spPr>
          <a:xfrm>
            <a:off x="5126919" y="250313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Лепим букву «А»</a:t>
            </a: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6D754F4-F8A5-A14F-9407-815E9F5CD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63" y="147801"/>
            <a:ext cx="2155878" cy="2874504"/>
          </a:xfrm>
          <a:prstGeom prst="rect">
            <a:avLst/>
          </a:prstGeom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AB81EBA5-2694-2243-9510-973D81D1E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14314">
            <a:off x="8577243" y="2351161"/>
            <a:ext cx="2702633" cy="36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8C03D09-02C9-C444-AA9A-4C24F209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13" y="766318"/>
            <a:ext cx="2971693" cy="396225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1F9C7AC-5A6C-6141-BD69-B87E8744F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972" y="752369"/>
            <a:ext cx="2971693" cy="3962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8A210-C168-FB46-AAED-BE56B075CF8C}"/>
              </a:ext>
            </a:extLst>
          </p:cNvPr>
          <p:cNvSpPr txBox="1"/>
          <p:nvPr/>
        </p:nvSpPr>
        <p:spPr>
          <a:xfrm>
            <a:off x="4841029" y="1858440"/>
            <a:ext cx="1945503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dirty="0"/>
              <a:t>Мои творческие одноклассники в работе </a:t>
            </a:r>
          </a:p>
        </p:txBody>
      </p:sp>
    </p:spTree>
    <p:extLst>
      <p:ext uri="{BB962C8B-B14F-4D97-AF65-F5344CB8AC3E}">
        <p14:creationId xmlns:p14="http://schemas.microsoft.com/office/powerpoint/2010/main" val="38271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0D8D20C-1B8F-C748-8D40-7209D03A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27" y="533468"/>
            <a:ext cx="3295789" cy="338836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E6DAB0A-7CA0-2844-8C52-58266733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967" y="1238541"/>
            <a:ext cx="2785419" cy="4227449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83665344-969F-B548-AF6F-1AA57C21A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37" y="533469"/>
            <a:ext cx="2649436" cy="35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Широкоэкранный</PresentationFormat>
  <Paragraphs>10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Helvetica Neue</vt:lpstr>
      <vt:lpstr>Impact</vt:lpstr>
      <vt:lpstr>palatino linotype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Айнура Таменова</dc:creator>
  <cp:lastModifiedBy>ПК</cp:lastModifiedBy>
  <cp:revision>7</cp:revision>
  <dcterms:created xsi:type="dcterms:W3CDTF">2019-02-25T04:27:19Z</dcterms:created>
  <dcterms:modified xsi:type="dcterms:W3CDTF">2019-03-11T09:15:43Z</dcterms:modified>
</cp:coreProperties>
</file>