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58" r:id="rId1"/>
  </p:sldMasterIdLst>
  <p:sldIdLst>
    <p:sldId id="256" r:id="rId2"/>
    <p:sldId id="257" r:id="rId3"/>
    <p:sldId id="263" r:id="rId4"/>
    <p:sldId id="258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57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40"/>
  </p:normalViewPr>
  <p:slideViewPr>
    <p:cSldViewPr snapToGrid="0" snapToObjects="1" showGuides="1">
      <p:cViewPr>
        <p:scale>
          <a:sx n="59" d="100"/>
          <a:sy n="59" d="100"/>
        </p:scale>
        <p:origin x="-76" y="-132"/>
      </p:cViewPr>
      <p:guideLst>
        <p:guide orient="horz" pos="572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126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37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32401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с имен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1894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с цита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45455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9940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4954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173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027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071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608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654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127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016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011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5/4/2017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65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588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  <p:sldLayoutId id="2147483871" r:id="rId13"/>
    <p:sldLayoutId id="2147483872" r:id="rId14"/>
    <p:sldLayoutId id="2147483873" r:id="rId15"/>
    <p:sldLayoutId id="214748387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28593" y="2228627"/>
            <a:ext cx="5473874" cy="1834220"/>
          </a:xfrm>
        </p:spPr>
        <p:txBody>
          <a:bodyPr/>
          <a:lstStyle/>
          <a:p>
            <a:pPr algn="l"/>
            <a:r>
              <a:rPr lang="ru-RU" smtClean="0">
                <a:latin typeface="Arial" charset="0"/>
                <a:ea typeface="Arial" charset="0"/>
                <a:cs typeface="Arial" charset="0"/>
              </a:rPr>
              <a:t>Попечительские 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/>
            </a:r>
            <a:br>
              <a:rPr lang="ru-RU" dirty="0" smtClean="0">
                <a:latin typeface="Arial" charset="0"/>
                <a:ea typeface="Arial" charset="0"/>
                <a:cs typeface="Arial" charset="0"/>
              </a:rPr>
            </a:b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советы</a:t>
            </a:r>
            <a:endParaRPr lang="ru-RU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Shape 119"/>
          <p:cNvSpPr/>
          <p:nvPr/>
        </p:nvSpPr>
        <p:spPr>
          <a:xfrm>
            <a:off x="3228453" y="524012"/>
            <a:ext cx="3674404" cy="7181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>
                <a:solidFill>
                  <a:srgbClr val="53585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sz="2000" dirty="0">
                <a:solidFill>
                  <a:schemeClr val="tx1"/>
                </a:solidFill>
              </a:rPr>
              <a:t>Министерство образования </a:t>
            </a:r>
            <a:r>
              <a:rPr sz="2000" dirty="0" smtClean="0">
                <a:solidFill>
                  <a:schemeClr val="tx1"/>
                </a:solidFill>
              </a:rPr>
              <a:t>и </a:t>
            </a:r>
            <a:endParaRPr lang="en-US" sz="2000" dirty="0" smtClean="0">
              <a:solidFill>
                <a:schemeClr val="tx1"/>
              </a:solidFill>
            </a:endParaRPr>
          </a:p>
          <a:p>
            <a:r>
              <a:rPr sz="2000" dirty="0" smtClean="0">
                <a:solidFill>
                  <a:schemeClr val="tx1"/>
                </a:solidFill>
              </a:rPr>
              <a:t>науки </a:t>
            </a:r>
            <a:r>
              <a:rPr sz="2000" dirty="0">
                <a:solidFill>
                  <a:schemeClr val="tx1"/>
                </a:solidFill>
              </a:rPr>
              <a:t>Республики Казахстан</a:t>
            </a:r>
          </a:p>
        </p:txBody>
      </p:sp>
      <p:pic>
        <p:nvPicPr>
          <p:cNvPr id="5" name="лого-МОН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62283" y="0"/>
            <a:ext cx="1766170" cy="176617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06187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27" y="1542835"/>
            <a:ext cx="5573011" cy="732182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Arial" charset="0"/>
                <a:ea typeface="Arial" charset="0"/>
                <a:cs typeface="Arial" charset="0"/>
              </a:rPr>
              <a:t>Попечительский 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совет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ru-RU" dirty="0" smtClean="0">
                <a:latin typeface="Arial" charset="0"/>
                <a:ea typeface="Arial" charset="0"/>
                <a:cs typeface="Arial" charset="0"/>
              </a:rPr>
              <a:t>это</a:t>
            </a:r>
            <a:r>
              <a:rPr lang="en-US" dirty="0">
                <a:latin typeface="Arial" charset="0"/>
                <a:ea typeface="Arial" charset="0"/>
                <a:cs typeface="Arial" charset="0"/>
              </a:rPr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0629" y="2449837"/>
            <a:ext cx="7326654" cy="244783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>
                <a:latin typeface="Arial" charset="0"/>
                <a:ea typeface="Arial" charset="0"/>
                <a:cs typeface="Arial" charset="0"/>
              </a:rPr>
              <a:t>Попечительский совет - одна из форм участия общества в управлении образованием, это негосударственная, неправительственная, общественная, некоммерческая организация, объединяющая на добровольной основе всех, кто заинтересован в развитии образования и конкретного образовательного учреждения. Возможны два правовых статуса: с образованием юридического лица или без его образования. Попечительский совет - это не просто поддержка и финансирование, а диалог с властью от имени школы и диалог со школой от имени гражданского общества.</a:t>
            </a:r>
          </a:p>
        </p:txBody>
      </p:sp>
    </p:spTree>
    <p:extLst>
      <p:ext uri="{BB962C8B-B14F-4D97-AF65-F5344CB8AC3E}">
        <p14:creationId xmlns:p14="http://schemas.microsoft.com/office/powerpoint/2010/main" val="44119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28" y="1542835"/>
            <a:ext cx="1530592" cy="732182"/>
          </a:xfrm>
        </p:spPr>
        <p:txBody>
          <a:bodyPr>
            <a:normAutofit/>
          </a:bodyPr>
          <a:lstStyle/>
          <a:p>
            <a:r>
              <a:rPr lang="ru-RU" dirty="0" smtClean="0"/>
              <a:t>Цель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0629" y="2449837"/>
            <a:ext cx="7326654" cy="24478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Arial" charset="0"/>
                <a:ea typeface="Arial" charset="0"/>
                <a:cs typeface="Arial" charset="0"/>
              </a:rPr>
              <a:t>Основными целями деятельности попечительских советов являются содействие организации образования в осуществлении ее уставных функций, в обеспечении финансовой поддержки, в укреплении материально-технической базы организации образования, осуществление общественного контроля за работой организации образования, в том числе распределение финансовых средств, поступающих за счет благотворительной помощи организациям.</a:t>
            </a:r>
          </a:p>
        </p:txBody>
      </p:sp>
    </p:spTree>
    <p:extLst>
      <p:ext uri="{BB962C8B-B14F-4D97-AF65-F5344CB8AC3E}">
        <p14:creationId xmlns:p14="http://schemas.microsoft.com/office/powerpoint/2010/main" val="77532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8667" y="1282150"/>
            <a:ext cx="7987629" cy="1198004"/>
          </a:xfrm>
        </p:spPr>
        <p:txBody>
          <a:bodyPr>
            <a:normAutofit/>
          </a:bodyPr>
          <a:lstStyle/>
          <a:p>
            <a:r>
              <a:rPr lang="ru-RU" dirty="0" err="1" smtClean="0"/>
              <a:t>Основны</a:t>
            </a:r>
            <a:r>
              <a:rPr lang="en-US" dirty="0" smtClean="0"/>
              <a:t>e</a:t>
            </a:r>
            <a:r>
              <a:rPr lang="ru-RU" dirty="0" smtClean="0"/>
              <a:t> направления </a:t>
            </a:r>
            <a:r>
              <a:rPr lang="ru-RU" dirty="0"/>
              <a:t>работы Попечительского совета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3077" y="2775514"/>
            <a:ext cx="8777120" cy="3750546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ru-RU" dirty="0"/>
              <a:t>О</a:t>
            </a:r>
            <a:r>
              <a:rPr lang="ru-RU" dirty="0" smtClean="0"/>
              <a:t>казание </a:t>
            </a:r>
            <a:r>
              <a:rPr lang="ru-RU" dirty="0"/>
              <a:t>помощи организации образования в проведении социально-культурных, оздоровительных и развивающих </a:t>
            </a:r>
            <a:r>
              <a:rPr lang="ru-RU" dirty="0" smtClean="0"/>
              <a:t>мероприятий</a:t>
            </a:r>
            <a:r>
              <a:rPr lang="en-US" dirty="0"/>
              <a:t>;</a:t>
            </a:r>
            <a:endParaRPr lang="en-US" dirty="0" smtClean="0"/>
          </a:p>
          <a:p>
            <a:pPr>
              <a:buFont typeface="Arial" charset="0"/>
              <a:buChar char="•"/>
            </a:pPr>
            <a:r>
              <a:rPr lang="ru-RU" dirty="0"/>
              <a:t>С</a:t>
            </a:r>
            <a:r>
              <a:rPr lang="ru-RU" dirty="0" smtClean="0"/>
              <a:t>одействие </a:t>
            </a:r>
            <a:r>
              <a:rPr lang="ru-RU" dirty="0"/>
              <a:t>в получении </a:t>
            </a:r>
            <a:r>
              <a:rPr lang="ru-RU" dirty="0" smtClean="0"/>
              <a:t>образования</a:t>
            </a:r>
            <a:r>
              <a:rPr lang="en-US" dirty="0"/>
              <a:t>;</a:t>
            </a:r>
            <a:endParaRPr lang="en-US" dirty="0" smtClean="0"/>
          </a:p>
          <a:p>
            <a:pPr>
              <a:buFont typeface="Arial" charset="0"/>
              <a:buChar char="•"/>
            </a:pPr>
            <a:r>
              <a:rPr lang="ru-RU" dirty="0"/>
              <a:t>У</a:t>
            </a:r>
            <a:r>
              <a:rPr lang="ru-RU" dirty="0" smtClean="0"/>
              <a:t>лучшении </a:t>
            </a:r>
            <a:r>
              <a:rPr lang="ru-RU" dirty="0"/>
              <a:t>бытовых условий и трудоустройстве обучающихся из социально уязвимых слоев </a:t>
            </a:r>
            <a:r>
              <a:rPr lang="ru-RU" dirty="0" smtClean="0"/>
              <a:t>населения</a:t>
            </a:r>
            <a:r>
              <a:rPr lang="en-US" dirty="0" smtClean="0"/>
              <a:t>;</a:t>
            </a:r>
            <a:r>
              <a:rPr lang="ru-RU" dirty="0" smtClean="0"/>
              <a:t> </a:t>
            </a:r>
            <a:endParaRPr lang="en-US" dirty="0" smtClean="0"/>
          </a:p>
          <a:p>
            <a:pPr>
              <a:buFont typeface="Arial" charset="0"/>
              <a:buChar char="•"/>
            </a:pPr>
            <a:r>
              <a:rPr lang="ru-RU" dirty="0"/>
              <a:t>В</a:t>
            </a:r>
            <a:r>
              <a:rPr lang="ru-RU" dirty="0" smtClean="0"/>
              <a:t>несение </a:t>
            </a:r>
            <a:r>
              <a:rPr lang="ru-RU" dirty="0"/>
              <a:t>предложений, направленных на устранение недостатков в деятельности организации </a:t>
            </a:r>
            <a:r>
              <a:rPr lang="ru-RU" dirty="0" smtClean="0"/>
              <a:t>образования</a:t>
            </a:r>
            <a:r>
              <a:rPr lang="en-US" dirty="0" smtClean="0"/>
              <a:t>;</a:t>
            </a:r>
            <a:r>
              <a:rPr lang="ru-RU" dirty="0" smtClean="0"/>
              <a:t> </a:t>
            </a:r>
            <a:endParaRPr lang="en-US" dirty="0" smtClean="0"/>
          </a:p>
          <a:p>
            <a:pPr>
              <a:buFont typeface="Arial" charset="0"/>
              <a:buChar char="•"/>
            </a:pPr>
            <a:r>
              <a:rPr lang="ru-RU" dirty="0" smtClean="0"/>
              <a:t>Заслушивание </a:t>
            </a:r>
            <a:r>
              <a:rPr lang="ru-RU" dirty="0"/>
              <a:t>отчета организации образования перед Попечительским советом.</a:t>
            </a:r>
          </a:p>
        </p:txBody>
      </p:sp>
    </p:spTree>
    <p:extLst>
      <p:ext uri="{BB962C8B-B14F-4D97-AF65-F5344CB8AC3E}">
        <p14:creationId xmlns:p14="http://schemas.microsoft.com/office/powerpoint/2010/main" val="179880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1944788" y="1464224"/>
            <a:ext cx="7443937" cy="599625"/>
            <a:chOff x="0" y="0"/>
            <a:chExt cx="7443937" cy="599625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0" y="0"/>
              <a:ext cx="7443937" cy="59962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Скругленный прямоугольник 4"/>
            <p:cNvSpPr/>
            <p:nvPr/>
          </p:nvSpPr>
          <p:spPr>
            <a:xfrm>
              <a:off x="29271" y="29271"/>
              <a:ext cx="7385395" cy="54108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dirty="0"/>
                <a:t>представители местных представительных, исполнительных и правоохранительных органов</a:t>
              </a:r>
              <a:endParaRPr lang="ru-RU" sz="1700" kern="1200" dirty="0"/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1944787" y="2063849"/>
            <a:ext cx="7443937" cy="599625"/>
            <a:chOff x="0" y="0"/>
            <a:chExt cx="7443937" cy="599625"/>
          </a:xfrm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0" y="0"/>
              <a:ext cx="7443937" cy="59962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Скругленный прямоугольник 4"/>
            <p:cNvSpPr/>
            <p:nvPr/>
          </p:nvSpPr>
          <p:spPr>
            <a:xfrm>
              <a:off x="29271" y="29271"/>
              <a:ext cx="7385395" cy="54108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dirty="0"/>
                <a:t>представители иных организаций образования</a:t>
              </a:r>
              <a:endParaRPr lang="ru-RU" sz="1700" kern="1200" dirty="0"/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1944787" y="2652091"/>
            <a:ext cx="7443937" cy="599625"/>
            <a:chOff x="0" y="0"/>
            <a:chExt cx="7443937" cy="599625"/>
          </a:xfrm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0" y="0"/>
              <a:ext cx="7443937" cy="59962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Скругленный прямоугольник 4"/>
            <p:cNvSpPr/>
            <p:nvPr/>
          </p:nvSpPr>
          <p:spPr>
            <a:xfrm>
              <a:off x="29271" y="29271"/>
              <a:ext cx="7385395" cy="54108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dirty="0"/>
                <a:t>представители работодателей и социальных партнеров</a:t>
              </a:r>
              <a:endParaRPr lang="ru-RU" sz="1700" kern="1200" dirty="0"/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1944786" y="3251716"/>
            <a:ext cx="7443937" cy="599625"/>
            <a:chOff x="0" y="0"/>
            <a:chExt cx="7443937" cy="599625"/>
          </a:xfrm>
        </p:grpSpPr>
        <p:sp>
          <p:nvSpPr>
            <p:cNvPr id="17" name="Скругленный прямоугольник 16"/>
            <p:cNvSpPr/>
            <p:nvPr/>
          </p:nvSpPr>
          <p:spPr>
            <a:xfrm>
              <a:off x="0" y="0"/>
              <a:ext cx="7443937" cy="59962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Скругленный прямоугольник 4"/>
            <p:cNvSpPr/>
            <p:nvPr/>
          </p:nvSpPr>
          <p:spPr>
            <a:xfrm>
              <a:off x="29271" y="29271"/>
              <a:ext cx="7385395" cy="54108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dirty="0"/>
                <a:t>представители некоммерческих организаций</a:t>
              </a:r>
              <a:endParaRPr lang="ru-RU" sz="1700" kern="1200" dirty="0"/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1944786" y="3848265"/>
            <a:ext cx="7443937" cy="800241"/>
            <a:chOff x="0" y="0"/>
            <a:chExt cx="7443937" cy="599625"/>
          </a:xfrm>
        </p:grpSpPr>
        <p:sp>
          <p:nvSpPr>
            <p:cNvPr id="20" name="Скругленный прямоугольник 19"/>
            <p:cNvSpPr/>
            <p:nvPr/>
          </p:nvSpPr>
          <p:spPr>
            <a:xfrm>
              <a:off x="0" y="0"/>
              <a:ext cx="7443937" cy="59962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Скругленный прямоугольник 4"/>
            <p:cNvSpPr/>
            <p:nvPr/>
          </p:nvSpPr>
          <p:spPr>
            <a:xfrm>
              <a:off x="29271" y="29271"/>
              <a:ext cx="7385395" cy="54108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dirty="0"/>
                <a:t>по одному </a:t>
              </a:r>
              <a:r>
                <a:rPr lang="ru-RU" sz="1600" dirty="0" err="1"/>
                <a:t>родител</a:t>
              </a:r>
              <a:r>
                <a:rPr lang="kk-KZ" sz="1600" dirty="0" err="1"/>
                <a:t>ю</a:t>
              </a:r>
              <a:r>
                <a:rPr lang="kk-KZ" sz="1600" dirty="0"/>
                <a:t> </a:t>
              </a:r>
              <a:r>
                <a:rPr lang="kk-KZ" sz="1600" dirty="0" err="1"/>
                <a:t>или</a:t>
              </a:r>
              <a:r>
                <a:rPr lang="kk-KZ" sz="1600" dirty="0"/>
                <a:t> </a:t>
              </a:r>
              <a:r>
                <a:rPr lang="ru-RU" sz="1600" dirty="0" err="1"/>
                <a:t>законн</a:t>
              </a:r>
              <a:r>
                <a:rPr lang="kk-KZ" sz="1600" dirty="0" err="1"/>
                <a:t>ому</a:t>
              </a:r>
              <a:r>
                <a:rPr lang="ru-RU" sz="1600" dirty="0"/>
                <a:t> </a:t>
              </a:r>
              <a:r>
                <a:rPr lang="ru-RU" sz="1600" dirty="0" err="1"/>
                <a:t>представител</a:t>
              </a:r>
              <a:r>
                <a:rPr lang="kk-KZ" sz="1600" dirty="0" err="1"/>
                <a:t>ю</a:t>
              </a:r>
              <a:r>
                <a:rPr lang="ru-RU" sz="1600" dirty="0"/>
                <a:t> обучающихся в данной организации образования из каждой параллели классов</a:t>
              </a:r>
              <a:r>
                <a:rPr lang="kk-KZ" sz="1600" dirty="0"/>
                <a:t>, </a:t>
              </a:r>
              <a:r>
                <a:rPr lang="ru-RU" sz="1600" dirty="0"/>
                <a:t>рекомендованные родительским комитетом</a:t>
              </a:r>
              <a:endParaRPr lang="ru-RU" sz="1700" kern="1200" dirty="0"/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1949005" y="4652725"/>
            <a:ext cx="7443937" cy="599625"/>
            <a:chOff x="0" y="0"/>
            <a:chExt cx="7443937" cy="599625"/>
          </a:xfrm>
        </p:grpSpPr>
        <p:sp>
          <p:nvSpPr>
            <p:cNvPr id="23" name="Скругленный прямоугольник 22"/>
            <p:cNvSpPr/>
            <p:nvPr/>
          </p:nvSpPr>
          <p:spPr>
            <a:xfrm>
              <a:off x="0" y="0"/>
              <a:ext cx="7443937" cy="59962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Скругленный прямоугольник 4"/>
            <p:cNvSpPr/>
            <p:nvPr/>
          </p:nvSpPr>
          <p:spPr>
            <a:xfrm>
              <a:off x="29271" y="29271"/>
              <a:ext cx="7385395" cy="54108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dirty="0"/>
                <a:t>выпускники данной организации образования</a:t>
              </a:r>
              <a:endParaRPr lang="ru-RU" sz="1700" kern="1200" dirty="0"/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1949005" y="5253493"/>
            <a:ext cx="7443937" cy="632984"/>
            <a:chOff x="0" y="0"/>
            <a:chExt cx="7443937" cy="599625"/>
          </a:xfrm>
        </p:grpSpPr>
        <p:sp>
          <p:nvSpPr>
            <p:cNvPr id="26" name="Скругленный прямоугольник 25"/>
            <p:cNvSpPr/>
            <p:nvPr/>
          </p:nvSpPr>
          <p:spPr>
            <a:xfrm>
              <a:off x="0" y="0"/>
              <a:ext cx="7443937" cy="59962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Скругленный прямоугольник 4"/>
            <p:cNvSpPr/>
            <p:nvPr/>
          </p:nvSpPr>
          <p:spPr>
            <a:xfrm>
              <a:off x="29271" y="29271"/>
              <a:ext cx="7385395" cy="54108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dirty="0"/>
                <a:t>иные физические лица и/или представители юридических лиц, </a:t>
              </a:r>
              <a:r>
                <a:rPr lang="ru-RU" sz="1600" dirty="0" smtClean="0"/>
                <a:t>рекомендованные уполномоченным органом </a:t>
              </a:r>
              <a:r>
                <a:rPr lang="ru-RU" sz="1600" dirty="0"/>
                <a:t>или местным исполнительным органом в области </a:t>
              </a:r>
              <a:r>
                <a:rPr lang="ru-RU" sz="1600" dirty="0" smtClean="0"/>
                <a:t>образования</a:t>
              </a:r>
              <a:endParaRPr lang="ru-RU" sz="1700" kern="1200" dirty="0"/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1949004" y="5890696"/>
            <a:ext cx="7443937" cy="599625"/>
            <a:chOff x="0" y="0"/>
            <a:chExt cx="7443937" cy="599625"/>
          </a:xfrm>
        </p:grpSpPr>
        <p:sp>
          <p:nvSpPr>
            <p:cNvPr id="29" name="Скругленный прямоугольник 28"/>
            <p:cNvSpPr/>
            <p:nvPr/>
          </p:nvSpPr>
          <p:spPr>
            <a:xfrm>
              <a:off x="0" y="0"/>
              <a:ext cx="7443937" cy="59962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Скругленный прямоугольник 4"/>
            <p:cNvSpPr/>
            <p:nvPr/>
          </p:nvSpPr>
          <p:spPr>
            <a:xfrm>
              <a:off x="29271" y="29271"/>
              <a:ext cx="7385395" cy="54108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dirty="0"/>
                <a:t>благотворители</a:t>
              </a:r>
              <a:endParaRPr lang="ru-RU" sz="1700" kern="1200" dirty="0"/>
            </a:p>
          </p:txBody>
        </p:sp>
      </p:grpSp>
      <p:sp>
        <p:nvSpPr>
          <p:cNvPr id="31" name="Заголовок 1"/>
          <p:cNvSpPr>
            <a:spLocks noGrp="1"/>
          </p:cNvSpPr>
          <p:nvPr>
            <p:ph type="title"/>
          </p:nvPr>
        </p:nvSpPr>
        <p:spPr>
          <a:xfrm>
            <a:off x="1944784" y="368373"/>
            <a:ext cx="5350447" cy="1025726"/>
          </a:xfrm>
        </p:spPr>
        <p:txBody>
          <a:bodyPr>
            <a:normAutofit fontScale="90000"/>
          </a:bodyPr>
          <a:lstStyle/>
          <a:p>
            <a:r>
              <a:rPr lang="ru-RU" dirty="0"/>
              <a:t>В состав Попечительского совета могут входить: </a:t>
            </a:r>
          </a:p>
        </p:txBody>
      </p:sp>
    </p:spTree>
    <p:extLst>
      <p:ext uri="{BB962C8B-B14F-4D97-AF65-F5344CB8AC3E}">
        <p14:creationId xmlns:p14="http://schemas.microsoft.com/office/powerpoint/2010/main" val="207231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/>
          <p:cNvGrpSpPr/>
          <p:nvPr/>
        </p:nvGrpSpPr>
        <p:grpSpPr>
          <a:xfrm>
            <a:off x="1907207" y="1462118"/>
            <a:ext cx="7443937" cy="599625"/>
            <a:chOff x="0" y="0"/>
            <a:chExt cx="7443937" cy="599625"/>
          </a:xfrm>
          <a:solidFill>
            <a:schemeClr val="accent1"/>
          </a:solidFill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0" y="0"/>
              <a:ext cx="7443937" cy="599625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Скругленный прямоугольник 4"/>
            <p:cNvSpPr/>
            <p:nvPr/>
          </p:nvSpPr>
          <p:spPr>
            <a:xfrm>
              <a:off x="29271" y="29271"/>
              <a:ext cx="7385395" cy="54108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dirty="0"/>
                <a:t>выработка рекомендаций по приоритетным направлениям развития организации образования </a:t>
              </a:r>
              <a:endParaRPr lang="ru-RU" sz="1700" kern="1200" dirty="0"/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1907206" y="2078488"/>
            <a:ext cx="7443937" cy="557828"/>
            <a:chOff x="0" y="0"/>
            <a:chExt cx="7443937" cy="599625"/>
          </a:xfrm>
        </p:grpSpPr>
        <p:sp>
          <p:nvSpPr>
            <p:cNvPr id="26" name="Скругленный прямоугольник 25"/>
            <p:cNvSpPr/>
            <p:nvPr/>
          </p:nvSpPr>
          <p:spPr>
            <a:xfrm>
              <a:off x="0" y="0"/>
              <a:ext cx="7443937" cy="59962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Скругленный прямоугольник 4"/>
            <p:cNvSpPr/>
            <p:nvPr/>
          </p:nvSpPr>
          <p:spPr>
            <a:xfrm>
              <a:off x="29271" y="29271"/>
              <a:ext cx="7385395" cy="54108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dirty="0"/>
                <a:t>содействие в обеспечении финансовой поддержки путем привлечения благотворительной помощи </a:t>
              </a:r>
              <a:endParaRPr lang="ru-RU" sz="1700" kern="1200" dirty="0"/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1907205" y="2640535"/>
            <a:ext cx="7443937" cy="599625"/>
            <a:chOff x="0" y="0"/>
            <a:chExt cx="7443937" cy="599625"/>
          </a:xfrm>
        </p:grpSpPr>
        <p:sp>
          <p:nvSpPr>
            <p:cNvPr id="29" name="Скругленный прямоугольник 28"/>
            <p:cNvSpPr/>
            <p:nvPr/>
          </p:nvSpPr>
          <p:spPr>
            <a:xfrm>
              <a:off x="0" y="0"/>
              <a:ext cx="7443937" cy="59962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Скругленный прямоугольник 4"/>
            <p:cNvSpPr/>
            <p:nvPr/>
          </p:nvSpPr>
          <p:spPr>
            <a:xfrm>
              <a:off x="29271" y="29271"/>
              <a:ext cx="7385395" cy="54108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dirty="0"/>
                <a:t>согласование решения организации образования о расходовании благотворительной помощи </a:t>
              </a:r>
              <a:endParaRPr lang="ru-RU" sz="1700" kern="1200" dirty="0"/>
            </a:p>
          </p:txBody>
        </p:sp>
      </p:grpSp>
      <p:sp>
        <p:nvSpPr>
          <p:cNvPr id="31" name="Заголовок 1"/>
          <p:cNvSpPr>
            <a:spLocks noGrp="1"/>
          </p:cNvSpPr>
          <p:nvPr>
            <p:ph type="title"/>
          </p:nvPr>
        </p:nvSpPr>
        <p:spPr>
          <a:xfrm>
            <a:off x="1944784" y="330795"/>
            <a:ext cx="5350447" cy="102572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функции Попечительского </a:t>
            </a:r>
            <a:r>
              <a:rPr lang="ru-RU" dirty="0"/>
              <a:t>совета </a:t>
            </a:r>
          </a:p>
        </p:txBody>
      </p:sp>
      <p:grpSp>
        <p:nvGrpSpPr>
          <p:cNvPr id="41" name="Группа 40"/>
          <p:cNvGrpSpPr/>
          <p:nvPr/>
        </p:nvGrpSpPr>
        <p:grpSpPr>
          <a:xfrm>
            <a:off x="1907205" y="3269431"/>
            <a:ext cx="7443937" cy="1358315"/>
            <a:chOff x="0" y="0"/>
            <a:chExt cx="7443937" cy="599625"/>
          </a:xfrm>
        </p:grpSpPr>
        <p:sp>
          <p:nvSpPr>
            <p:cNvPr id="42" name="Скругленный прямоугольник 41"/>
            <p:cNvSpPr/>
            <p:nvPr/>
          </p:nvSpPr>
          <p:spPr>
            <a:xfrm>
              <a:off x="0" y="0"/>
              <a:ext cx="7443937" cy="59962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3" name="Скругленный прямоугольник 4"/>
            <p:cNvSpPr/>
            <p:nvPr/>
          </p:nvSpPr>
          <p:spPr>
            <a:xfrm>
              <a:off x="29271" y="29271"/>
              <a:ext cx="7385395" cy="54108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dirty="0"/>
                <a:t>внесение предложения учредителю организации образования </a:t>
              </a:r>
              <a:r>
                <a:rPr lang="kk-KZ" sz="1600" dirty="0" err="1"/>
                <a:t>или</a:t>
              </a:r>
              <a:r>
                <a:rPr lang="kk-KZ" sz="1600" dirty="0"/>
                <a:t> </a:t>
              </a:r>
              <a:r>
                <a:rPr lang="kk-KZ" sz="1600" dirty="0" err="1"/>
                <a:t>местному</a:t>
              </a:r>
              <a:r>
                <a:rPr lang="kk-KZ" sz="1600" dirty="0"/>
                <a:t> </a:t>
              </a:r>
              <a:r>
                <a:rPr lang="kk-KZ" sz="1600" dirty="0" err="1"/>
                <a:t>исполнительному</a:t>
              </a:r>
              <a:r>
                <a:rPr lang="kk-KZ" sz="1600" dirty="0"/>
                <a:t> </a:t>
              </a:r>
              <a:r>
                <a:rPr lang="kk-KZ" sz="1600" dirty="0" err="1"/>
                <a:t>органу</a:t>
              </a:r>
              <a:r>
                <a:rPr lang="kk-KZ" sz="1600" dirty="0"/>
                <a:t> </a:t>
              </a:r>
              <a:r>
                <a:rPr lang="kk-KZ" sz="1600" dirty="0" err="1"/>
                <a:t>в</a:t>
              </a:r>
              <a:r>
                <a:rPr lang="kk-KZ" sz="1600" dirty="0"/>
                <a:t> </a:t>
              </a:r>
              <a:r>
                <a:rPr lang="kk-KZ" sz="1600" dirty="0" err="1"/>
                <a:t>области</a:t>
              </a:r>
              <a:r>
                <a:rPr lang="kk-KZ" sz="1600" dirty="0"/>
                <a:t> </a:t>
              </a:r>
              <a:r>
                <a:rPr lang="kk-KZ" sz="1600" dirty="0" err="1"/>
                <a:t>образования</a:t>
              </a:r>
              <a:r>
                <a:rPr lang="kk-KZ" sz="1600" dirty="0"/>
                <a:t> </a:t>
              </a:r>
              <a:r>
                <a:rPr lang="ru-RU" sz="1600" dirty="0"/>
                <a:t>и уполномоченному органу в области образования об устранении выявленных Попечительским советом недостатков в работе организации образования, а также фактов нецелевого и/или неэффективного расходования средств, в том числе благотворительной помощи </a:t>
              </a:r>
              <a:endParaRPr lang="ru-RU" sz="1700" kern="1200" dirty="0"/>
            </a:p>
          </p:txBody>
        </p:sp>
      </p:grpSp>
      <p:grpSp>
        <p:nvGrpSpPr>
          <p:cNvPr id="44" name="Группа 43"/>
          <p:cNvGrpSpPr/>
          <p:nvPr/>
        </p:nvGrpSpPr>
        <p:grpSpPr>
          <a:xfrm>
            <a:off x="1907206" y="4630506"/>
            <a:ext cx="7443937" cy="1111626"/>
            <a:chOff x="0" y="0"/>
            <a:chExt cx="7443937" cy="599625"/>
          </a:xfrm>
        </p:grpSpPr>
        <p:sp>
          <p:nvSpPr>
            <p:cNvPr id="45" name="Скругленный прямоугольник 44"/>
            <p:cNvSpPr/>
            <p:nvPr/>
          </p:nvSpPr>
          <p:spPr>
            <a:xfrm>
              <a:off x="0" y="0"/>
              <a:ext cx="7443937" cy="59962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6" name="Скругленный прямоугольник 4"/>
            <p:cNvSpPr/>
            <p:nvPr/>
          </p:nvSpPr>
          <p:spPr>
            <a:xfrm>
              <a:off x="29271" y="29271"/>
              <a:ext cx="7385395" cy="54108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dirty="0"/>
                <a:t>заслушивание отчета руководителя организации образования о деятельности организации образования, в том числе по использованию благотворительной помощи</a:t>
              </a:r>
              <a:r>
                <a:rPr lang="kk-KZ" sz="1600" dirty="0"/>
                <a:t>, </a:t>
              </a:r>
              <a:r>
                <a:rPr lang="kk-KZ" sz="1600" dirty="0" err="1"/>
                <a:t>устройству</a:t>
              </a:r>
              <a:r>
                <a:rPr lang="kk-KZ" sz="1600" dirty="0"/>
                <a:t> </a:t>
              </a:r>
              <a:r>
                <a:rPr lang="kk-KZ" sz="1600" dirty="0" err="1"/>
                <a:t>детей-сирот</a:t>
              </a:r>
              <a:r>
                <a:rPr lang="kk-KZ" sz="1600" dirty="0"/>
                <a:t> и </a:t>
              </a:r>
              <a:r>
                <a:rPr lang="kk-KZ" sz="1600" dirty="0" err="1"/>
                <a:t>детей</a:t>
              </a:r>
              <a:r>
                <a:rPr lang="kk-KZ" sz="1600" dirty="0"/>
                <a:t>, </a:t>
              </a:r>
              <a:r>
                <a:rPr lang="kk-KZ" sz="1600" dirty="0" err="1"/>
                <a:t>оставшихся</a:t>
              </a:r>
              <a:r>
                <a:rPr lang="kk-KZ" sz="1600" dirty="0"/>
                <a:t> без </a:t>
              </a:r>
              <a:r>
                <a:rPr lang="kk-KZ" sz="1600" dirty="0" err="1"/>
                <a:t>попечения</a:t>
              </a:r>
              <a:r>
                <a:rPr lang="kk-KZ" sz="1600" dirty="0"/>
                <a:t> </a:t>
              </a:r>
              <a:r>
                <a:rPr lang="kk-KZ" sz="1600" dirty="0" err="1"/>
                <a:t>родителей</a:t>
              </a:r>
              <a:r>
                <a:rPr lang="kk-KZ" sz="1600" dirty="0"/>
                <a:t> </a:t>
              </a:r>
              <a:r>
                <a:rPr lang="kk-KZ" sz="1600" dirty="0" err="1"/>
                <a:t>в</a:t>
              </a:r>
              <a:r>
                <a:rPr lang="kk-KZ" sz="1600" dirty="0"/>
                <a:t> </a:t>
              </a:r>
              <a:r>
                <a:rPr lang="kk-KZ" sz="1600" dirty="0" err="1"/>
                <a:t>семьи</a:t>
              </a:r>
              <a:r>
                <a:rPr lang="kk-KZ" sz="1600" dirty="0"/>
                <a:t> </a:t>
              </a:r>
              <a:r>
                <a:rPr lang="kk-KZ" sz="1600" dirty="0" err="1"/>
                <a:t>казахстанских</a:t>
              </a:r>
              <a:r>
                <a:rPr lang="kk-KZ" sz="1600" dirty="0"/>
                <a:t> </a:t>
              </a:r>
              <a:r>
                <a:rPr lang="kk-KZ" sz="1600" dirty="0" err="1"/>
                <a:t>граждан</a:t>
              </a:r>
              <a:r>
                <a:rPr lang="ru-RU" sz="1600" dirty="0"/>
                <a:t> </a:t>
              </a:r>
              <a:endParaRPr lang="ru-RU" sz="1700" kern="1200" dirty="0"/>
            </a:p>
          </p:txBody>
        </p:sp>
      </p:grpSp>
      <p:grpSp>
        <p:nvGrpSpPr>
          <p:cNvPr id="47" name="Группа 46"/>
          <p:cNvGrpSpPr/>
          <p:nvPr/>
        </p:nvGrpSpPr>
        <p:grpSpPr>
          <a:xfrm>
            <a:off x="1907204" y="5754486"/>
            <a:ext cx="7443937" cy="974255"/>
            <a:chOff x="0" y="0"/>
            <a:chExt cx="7443937" cy="599625"/>
          </a:xfrm>
        </p:grpSpPr>
        <p:sp>
          <p:nvSpPr>
            <p:cNvPr id="48" name="Скругленный прямоугольник 47"/>
            <p:cNvSpPr/>
            <p:nvPr/>
          </p:nvSpPr>
          <p:spPr>
            <a:xfrm>
              <a:off x="0" y="0"/>
              <a:ext cx="7443937" cy="59962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9" name="Скругленный прямоугольник 4"/>
            <p:cNvSpPr/>
            <p:nvPr/>
          </p:nvSpPr>
          <p:spPr>
            <a:xfrm>
              <a:off x="29271" y="29271"/>
              <a:ext cx="7385395" cy="54108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4770" tIns="64770" rIns="64770" bIns="64770" numCol="1" spcCol="1270" anchor="ctr" anchorCtr="0">
              <a:noAutofit/>
            </a:bodyPr>
            <a:lstStyle/>
            <a:p>
              <a:pPr lvl="0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dirty="0"/>
                <a:t>знаком</a:t>
              </a:r>
              <a:r>
                <a:rPr lang="kk-KZ" sz="1600" dirty="0" err="1"/>
                <a:t>ства</a:t>
              </a:r>
              <a:r>
                <a:rPr lang="ru-RU" sz="1600" dirty="0"/>
                <a:t> с деятельностью организации образования, условиями предоставленными обучающимся и воспитанникам организации образования, проводить с ними беседу в присутствии психолога организации образования </a:t>
              </a:r>
              <a:endParaRPr lang="ru-RU" sz="17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82258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388</TotalTime>
  <Words>396</Words>
  <Application>Microsoft Office PowerPoint</Application>
  <PresentationFormat>Произвольный</PresentationFormat>
  <Paragraphs>29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Аспект</vt:lpstr>
      <vt:lpstr>Попечительские  советы</vt:lpstr>
      <vt:lpstr>Попечительский совет это:</vt:lpstr>
      <vt:lpstr>Цель:</vt:lpstr>
      <vt:lpstr>Основныe направления работы Попечительского совета:</vt:lpstr>
      <vt:lpstr>В состав Попечительского совета могут входить: </vt:lpstr>
      <vt:lpstr>Основные функции Попечительского совета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Попечительские  советы</dc:title>
  <dc:creator>Пользователь Microsoft Office</dc:creator>
  <cp:lastModifiedBy>Ибраева Стэлла Амангельдиевна</cp:lastModifiedBy>
  <cp:revision>12</cp:revision>
  <cp:lastPrinted>2017-05-04T08:14:36Z</cp:lastPrinted>
  <dcterms:created xsi:type="dcterms:W3CDTF">2017-04-27T05:42:44Z</dcterms:created>
  <dcterms:modified xsi:type="dcterms:W3CDTF">2017-05-04T08:14:37Z</dcterms:modified>
</cp:coreProperties>
</file>