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78" r:id="rId9"/>
    <p:sldId id="264" r:id="rId10"/>
    <p:sldId id="276" r:id="rId11"/>
    <p:sldId id="265" r:id="rId12"/>
    <p:sldId id="279" r:id="rId13"/>
    <p:sldId id="267" r:id="rId14"/>
    <p:sldId id="280" r:id="rId15"/>
    <p:sldId id="274" r:id="rId16"/>
    <p:sldId id="281" r:id="rId17"/>
    <p:sldId id="268" r:id="rId18"/>
    <p:sldId id="269" r:id="rId19"/>
    <p:sldId id="273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3E4EEE-C8A4-4996-9E06-0AFD2405391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2139A5-C7DD-49B2-A93D-CE8357C65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E4EEE-C8A4-4996-9E06-0AFD2405391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39A5-C7DD-49B2-A93D-CE8357C65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E4EEE-C8A4-4996-9E06-0AFD2405391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39A5-C7DD-49B2-A93D-CE8357C65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E4EEE-C8A4-4996-9E06-0AFD2405391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39A5-C7DD-49B2-A93D-CE8357C65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E4EEE-C8A4-4996-9E06-0AFD2405391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39A5-C7DD-49B2-A93D-CE8357C65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E4EEE-C8A4-4996-9E06-0AFD2405391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39A5-C7DD-49B2-A93D-CE8357C65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E4EEE-C8A4-4996-9E06-0AFD2405391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39A5-C7DD-49B2-A93D-CE8357C65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E4EEE-C8A4-4996-9E06-0AFD2405391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39A5-C7DD-49B2-A93D-CE8357C65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E4EEE-C8A4-4996-9E06-0AFD2405391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39A5-C7DD-49B2-A93D-CE8357C65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3E4EEE-C8A4-4996-9E06-0AFD2405391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39A5-C7DD-49B2-A93D-CE8357C65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3E4EEE-C8A4-4996-9E06-0AFD2405391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2139A5-C7DD-49B2-A93D-CE8357C65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3E4EEE-C8A4-4996-9E06-0AFD2405391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2139A5-C7DD-49B2-A93D-CE8357C65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 активных методов обучения на различных этапах урока в начальной школе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761609"/>
          </a:xfrm>
        </p:spPr>
        <p:txBody>
          <a:bodyPr>
            <a:normAutofit/>
          </a:bodyPr>
          <a:lstStyle/>
          <a:p>
            <a:endParaRPr lang="kk-KZ" sz="2000" dirty="0" smtClean="0"/>
          </a:p>
          <a:p>
            <a:r>
              <a:rPr lang="kk-KZ" sz="2000" dirty="0" smtClean="0"/>
              <a:t>Подготовила: Кожахметова С.А.</a:t>
            </a:r>
          </a:p>
          <a:p>
            <a:r>
              <a:rPr lang="kk-KZ" sz="2000" dirty="0" smtClean="0"/>
              <a:t>у</a:t>
            </a:r>
            <a:r>
              <a:rPr lang="kk-KZ" sz="2000" dirty="0" smtClean="0"/>
              <a:t>читель начальных классов</a:t>
            </a:r>
          </a:p>
          <a:p>
            <a:r>
              <a:rPr lang="kk-KZ" sz="2000" dirty="0" smtClean="0"/>
              <a:t>Мартыновской ОШ</a:t>
            </a:r>
            <a:r>
              <a:rPr lang="kk-KZ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математики.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«Магазин»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444625"/>
            <a:ext cx="3384376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44625"/>
            <a:ext cx="4104456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«Составления кластера»;</a:t>
            </a:r>
          </a:p>
          <a:p>
            <a:r>
              <a:rPr lang="ru-RU" dirty="0" smtClean="0"/>
              <a:t>«Ульи»</a:t>
            </a:r>
          </a:p>
          <a:p>
            <a:r>
              <a:rPr lang="ru-RU" dirty="0" smtClean="0"/>
              <a:t>« Мозговой штурм»</a:t>
            </a:r>
          </a:p>
          <a:p>
            <a:r>
              <a:rPr lang="ru-RU" dirty="0" smtClean="0"/>
              <a:t>Игровые : «Игра –лото», «Найди лишнее».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 на этапе объяснения нового материала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293096"/>
            <a:ext cx="4040188" cy="76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Правильные ответы закрывают фишкой.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4581128"/>
            <a:ext cx="4041775" cy="762000"/>
          </a:xfrm>
        </p:spPr>
        <p:txBody>
          <a:bodyPr/>
          <a:lstStyle/>
          <a:p>
            <a:r>
              <a:rPr lang="ru-RU" dirty="0" smtClean="0"/>
              <a:t>Мешочек с примерами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395536" y="1844824"/>
          <a:ext cx="4040185" cy="21960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92088"/>
                <a:gridCol w="823986"/>
                <a:gridCol w="808037"/>
                <a:gridCol w="808037"/>
                <a:gridCol w="808037"/>
              </a:tblGrid>
              <a:tr h="672075">
                <a:tc gridSpan="5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Лотерейный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билет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Игра – лото.</a:t>
            </a:r>
            <a:endParaRPr lang="ru-RU" dirty="0"/>
          </a:p>
        </p:txBody>
      </p:sp>
      <p:pic>
        <p:nvPicPr>
          <p:cNvPr id="31750" name="Picture 6" descr="http://900igr.net/up/datai/139590/0027-03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2741431" cy="2362200"/>
          </a:xfrm>
          <a:prstGeom prst="rect">
            <a:avLst/>
          </a:prstGeom>
          <a:noFill/>
        </p:spPr>
      </p:pic>
      <p:pic>
        <p:nvPicPr>
          <p:cNvPr id="31752" name="Picture 8" descr="https://www.smartytoys.ru/images/store/34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157192"/>
            <a:ext cx="206724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 «</a:t>
            </a:r>
            <a:r>
              <a:rPr lang="ru-RU" dirty="0" err="1" smtClean="0"/>
              <a:t>Инфо-карусель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Метод «</a:t>
            </a:r>
            <a:r>
              <a:rPr lang="ru-RU" dirty="0" err="1" smtClean="0"/>
              <a:t>Синквейна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Метод «Творческая мастерская»;</a:t>
            </a:r>
          </a:p>
          <a:p>
            <a:r>
              <a:rPr lang="ru-RU" dirty="0" smtClean="0"/>
              <a:t>Метод « </a:t>
            </a:r>
            <a:r>
              <a:rPr lang="ru-RU" dirty="0" err="1" smtClean="0"/>
              <a:t>Инсерт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АМО организации самостоятельной работы над темой: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700808"/>
          <a:ext cx="8229600" cy="32827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61187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Знаю 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«+»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Не знаю 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«-»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Хочу узнать 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подробнее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«?»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Узнал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новое</a:t>
                      </a:r>
                    </a:p>
                    <a:p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«!»</a:t>
                      </a: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4472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 «</a:t>
            </a:r>
            <a:r>
              <a:rPr lang="ru-RU" dirty="0" err="1" smtClean="0"/>
              <a:t>Инсерт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литературы.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мастер класс\20190311_153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104456" cy="506250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мастер класс\20190311_153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249881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АМО релаксации: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«Четыре стихии»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«Деревья в лесу»</a:t>
            </a:r>
            <a:endParaRPr lang="ru-RU" dirty="0"/>
          </a:p>
        </p:txBody>
      </p:sp>
      <p:pic>
        <p:nvPicPr>
          <p:cNvPr id="7" name="Picture 2" descr="https://mchildren.ru/wp-content/uploads/2016/09/Stih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887968" cy="3240360"/>
          </a:xfrm>
          <a:prstGeom prst="rect">
            <a:avLst/>
          </a:prstGeom>
          <a:noFill/>
        </p:spPr>
      </p:pic>
      <p:pic>
        <p:nvPicPr>
          <p:cNvPr id="33794" name="Picture 2" descr="http://avatars.mds.yandex.net/get-pdb/477388/ef167bf0-1026-44ac-b1ad-9ebfd52efe7b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924000" cy="323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shentcpmss.minobr63.ru/wp-content/uploads/2016/12/%C2%AB%D0%94%D0%B5%D1%80%D0%B5%D0%B2%D0%BE-%D1%87%D1%83%D0%B2%D1%81%D1%82%D0%B2%C2%BB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365104"/>
            <a:ext cx="1468076" cy="2088232"/>
          </a:xfrm>
          <a:prstGeom prst="rect">
            <a:avLst/>
          </a:prstGeom>
          <a:noFill/>
        </p:spPr>
      </p:pic>
      <p:pic>
        <p:nvPicPr>
          <p:cNvPr id="5125" name="Picture 5" descr="C:\Users\Администратор\Desktop\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1918369" cy="2520280"/>
          </a:xfrm>
          <a:prstGeom prst="rect">
            <a:avLst/>
          </a:prstGeom>
          <a:noFill/>
        </p:spPr>
      </p:pic>
      <p:pic>
        <p:nvPicPr>
          <p:cNvPr id="5124" name="Picture 4" descr="http://i-fakt.ru/wp-content/uploads/2012/01/sgates-e132743174376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437112"/>
            <a:ext cx="2428875" cy="188595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124744"/>
            <a:ext cx="4114800" cy="5044016"/>
          </a:xfrm>
        </p:spPr>
        <p:txBody>
          <a:bodyPr/>
          <a:lstStyle/>
          <a:p>
            <a:r>
              <a:rPr lang="ru-RU" dirty="0" smtClean="0"/>
              <a:t>«Дерево ожиданий»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«Футбольные ворота».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АМО на этапе рефлексии</a:t>
            </a:r>
            <a:endParaRPr lang="ru-RU" dirty="0"/>
          </a:p>
        </p:txBody>
      </p:sp>
      <p:pic>
        <p:nvPicPr>
          <p:cNvPr id="5122" name="Picture 2" descr="http://wiki.irkutsk.ru/images/%D0%98%D1%82%D0%BE%D0%B3%D0%B8_3%D1%81%D0%BB%D1%91%D1%82_%D0%9D%D0%B8%D0%B6%D0%BD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132856"/>
            <a:ext cx="2813919" cy="2016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1484784"/>
            <a:ext cx="3312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«Букет настроения»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«Дерево чувств»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Метод: «Ромашка»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«Мудрый совет»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«Итоговый круг»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«Интервью»</a:t>
            </a:r>
          </a:p>
          <a:p>
            <a:r>
              <a:rPr lang="ru-RU" dirty="0" smtClean="0"/>
              <a:t>«Микрофон»</a:t>
            </a:r>
          </a:p>
          <a:p>
            <a:r>
              <a:rPr lang="ru-RU" dirty="0" smtClean="0"/>
              <a:t>«Комплименты»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АМО подведение итогов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rhivurokov.ru/multiurok/f/8/1/f819b8ca6b6984d0286794bc2801358aa11d25f3/ispol-zovaniie-tiekhnologhii-kritichieskogho-myshlieniia_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2650859" cy="2304256"/>
          </a:xfrm>
          <a:prstGeom prst="rect">
            <a:avLst/>
          </a:prstGeom>
          <a:noFill/>
        </p:spPr>
      </p:pic>
      <p:pic>
        <p:nvPicPr>
          <p:cNvPr id="4100" name="Picture 4" descr="https://arhivurokov.ru/multiurok/html/2017/03/14/s_58c7de8640019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25144"/>
            <a:ext cx="2664296" cy="1728192"/>
          </a:xfrm>
          <a:prstGeom prst="rect">
            <a:avLst/>
          </a:prstGeom>
          <a:noFill/>
        </p:spPr>
      </p:pic>
      <p:pic>
        <p:nvPicPr>
          <p:cNvPr id="4102" name="Picture 6" descr="https://st.depositphotos.com/1916237/2155/v/450/depositphotos_21556501-stock-illustration-children-in-circle-white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16832"/>
            <a:ext cx="2492896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Урок русского языка.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805264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Интервью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5805264"/>
            <a:ext cx="4041775" cy="762000"/>
          </a:xfrm>
        </p:spPr>
        <p:txBody>
          <a:bodyPr/>
          <a:lstStyle/>
          <a:p>
            <a:pPr algn="ctr"/>
            <a:r>
              <a:rPr lang="ru-RU" dirty="0" smtClean="0"/>
              <a:t>Микрофон</a:t>
            </a:r>
            <a:endParaRPr lang="ru-RU" dirty="0"/>
          </a:p>
        </p:txBody>
      </p:sp>
      <p:pic>
        <p:nvPicPr>
          <p:cNvPr id="7" name="Содержимое 6" descr="20190311_1439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3673" y="1632671"/>
            <a:ext cx="4040188" cy="3888432"/>
          </a:xfrm>
        </p:spPr>
      </p:pic>
      <p:pic>
        <p:nvPicPr>
          <p:cNvPr id="8" name="Содержимое 7" descr="20190311_1441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29680" y="1771120"/>
            <a:ext cx="4173071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459985" cy="62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Администратор\Desktop\IMG-20190312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4286250" cy="259228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748017" cy="6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819880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начало урока;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выяснений целей, ожиданий, опасений;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презентации учебного материала;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организации самостоятельной работы;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релаксации;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подведения итогов.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АМО подразделяются на: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208912" cy="1728191"/>
          </a:xfrm>
        </p:spPr>
        <p:txBody>
          <a:bodyPr>
            <a:noAutofit/>
          </a:bodyPr>
          <a:lstStyle/>
          <a:p>
            <a:pPr algn="l"/>
            <a:r>
              <a:rPr lang="ru-RU" sz="28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АМО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это система методов, обеспечивающих активность и разнообразие мыслительной и практической деятельности учащихся в процессе освоение учебного материала.</a:t>
            </a:r>
            <a:endParaRPr lang="ru-RU" sz="28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496944" cy="36004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 строятся на практической направленности ,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игровом действе и творческом характере обучения, интерактивности, разнообразных коммуникациях, групповой  форме организации их работы.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каждом этапе урока использую те активные методы, которые позволяют эффективно решить задачи этого этапа.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136904" cy="1800199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познакомить коллег с вариантами использования АМ О на разных этапах урока  в начальной школе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2151100"/>
            <a:ext cx="87484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мастер-класса: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участников мастер-класса с АМО, способствующими достижению планируемых результатов;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углубить знания о АМО, алгоритме применения АМО;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активного взаимодействия участников мастер- класса между собой;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рефлексию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 класса с целью определения его результативности.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6203032" cy="317180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 «Фруктовый сад»;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«Солнышко и тучки»;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«Дерево ожиданий»;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«Разноцветные листья»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«Полянок снежинок»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АМО на этапе </a:t>
            </a:r>
            <a:r>
              <a:rPr lang="ru-RU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целепологания</a:t>
            </a:r>
            <a:endParaRPr lang="ru-RU" sz="4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 «Фруктовый сад»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Ожидание.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Опасение.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t.depositphotos.com/1903923/2748/v/950/depositphotos_27482449-stock-illustration-apple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816423" cy="3816424"/>
          </a:xfrm>
          <a:prstGeom prst="rect">
            <a:avLst/>
          </a:prstGeom>
          <a:noFill/>
        </p:spPr>
      </p:pic>
      <p:pic>
        <p:nvPicPr>
          <p:cNvPr id="1030" name="Picture 6" descr="https://thumbs.dreamstime.com/z/%D0%B4%D0%B5%D1%80%D0%B5%D0%B2%D0%BE-%D0%B8%D0%BC%D0%BE%D0%BD%D0%B0-%D0%B8%D0%B7%D0%BE-%D0%B8%D1%80%D0%BE%D0%B2%D0%B0%D0%BD%D0%BD%D1%8B%D0%B9-35844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74017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720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Метод «Список покупок» или «Магазин»;</a:t>
            </a:r>
          </a:p>
          <a:p>
            <a:r>
              <a:rPr lang="ru-RU" dirty="0" smtClean="0"/>
              <a:t>Игра «Шифровальщик»;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«Парный выход»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АМО на этапе актуализации знаний</a:t>
            </a:r>
            <a:endParaRPr lang="ru-RU" dirty="0"/>
          </a:p>
        </p:txBody>
      </p:sp>
      <p:pic>
        <p:nvPicPr>
          <p:cNvPr id="12290" name="Picture 2" descr="https://fs01.infourok.ru/images/doc/60/74518/640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8472941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322</TotalTime>
  <Words>399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Тема: «Использование активных методов обучения на различных этапах урока в начальной школе».</vt:lpstr>
      <vt:lpstr>Слайд 2</vt:lpstr>
      <vt:lpstr>Слайд 3</vt:lpstr>
      <vt:lpstr>АМО подразделяются на:</vt:lpstr>
      <vt:lpstr>АМО –это система методов, обеспечивающих активность и разнообразие мыслительной и практической деятельности учащихся в процессе освоение учебного материала.</vt:lpstr>
      <vt:lpstr>Цель: познакомить коллег с вариантами использования АМ О на разных этапах урока  в начальной школе.</vt:lpstr>
      <vt:lpstr>АМО на этапе целепологания</vt:lpstr>
      <vt:lpstr>Метод «Фруктовый сад»</vt:lpstr>
      <vt:lpstr>АМО на этапе актуализации знаний</vt:lpstr>
      <vt:lpstr>Урок математики. Игра «Магазин»</vt:lpstr>
      <vt:lpstr> АМО на этапе объяснения нового материала</vt:lpstr>
      <vt:lpstr>Игра – лото.</vt:lpstr>
      <vt:lpstr>АМО организации самостоятельной работы над темой: </vt:lpstr>
      <vt:lpstr>Метод «Инсерт»</vt:lpstr>
      <vt:lpstr>Урок литературы. Метод «Синквейн»</vt:lpstr>
      <vt:lpstr>АМО релаксации:</vt:lpstr>
      <vt:lpstr>АМО на этапе рефлексии</vt:lpstr>
      <vt:lpstr>АМО подведение итогов</vt:lpstr>
      <vt:lpstr>Урок русского языка.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«Активные методы обучения на уроках математики в начальной школе как средство достижения результатов»</dc:title>
  <dc:creator>XTreme.ws</dc:creator>
  <cp:lastModifiedBy>МАРТЫНОВСКАЯ ОШ</cp:lastModifiedBy>
  <cp:revision>10</cp:revision>
  <dcterms:created xsi:type="dcterms:W3CDTF">2019-03-04T14:17:25Z</dcterms:created>
  <dcterms:modified xsi:type="dcterms:W3CDTF">2019-03-12T11:20:00Z</dcterms:modified>
</cp:coreProperties>
</file>